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6" r:id="rId2"/>
  </p:sldMasterIdLst>
  <p:notesMasterIdLst>
    <p:notesMasterId r:id="rId61"/>
  </p:notesMasterIdLst>
  <p:sldIdLst>
    <p:sldId id="256" r:id="rId3"/>
    <p:sldId id="259" r:id="rId4"/>
    <p:sldId id="257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65" r:id="rId13"/>
    <p:sldId id="277" r:id="rId14"/>
    <p:sldId id="276" r:id="rId15"/>
    <p:sldId id="275" r:id="rId16"/>
    <p:sldId id="278" r:id="rId17"/>
    <p:sldId id="279" r:id="rId18"/>
    <p:sldId id="281" r:id="rId19"/>
    <p:sldId id="280" r:id="rId20"/>
    <p:sldId id="283" r:id="rId21"/>
    <p:sldId id="284" r:id="rId22"/>
    <p:sldId id="285" r:id="rId23"/>
    <p:sldId id="287" r:id="rId24"/>
    <p:sldId id="286" r:id="rId25"/>
    <p:sldId id="288" r:id="rId26"/>
    <p:sldId id="292" r:id="rId27"/>
    <p:sldId id="289" r:id="rId28"/>
    <p:sldId id="293" r:id="rId29"/>
    <p:sldId id="282" r:id="rId30"/>
    <p:sldId id="291" r:id="rId31"/>
    <p:sldId id="294" r:id="rId32"/>
    <p:sldId id="295" r:id="rId33"/>
    <p:sldId id="296" r:id="rId34"/>
    <p:sldId id="297" r:id="rId35"/>
    <p:sldId id="290" r:id="rId36"/>
    <p:sldId id="299" r:id="rId37"/>
    <p:sldId id="298" r:id="rId38"/>
    <p:sldId id="300" r:id="rId39"/>
    <p:sldId id="301" r:id="rId40"/>
    <p:sldId id="302" r:id="rId41"/>
    <p:sldId id="303" r:id="rId42"/>
    <p:sldId id="305" r:id="rId43"/>
    <p:sldId id="304" r:id="rId44"/>
    <p:sldId id="306" r:id="rId45"/>
    <p:sldId id="307" r:id="rId46"/>
    <p:sldId id="308" r:id="rId47"/>
    <p:sldId id="310" r:id="rId48"/>
    <p:sldId id="311" r:id="rId49"/>
    <p:sldId id="312" r:id="rId50"/>
    <p:sldId id="309" r:id="rId51"/>
    <p:sldId id="313" r:id="rId52"/>
    <p:sldId id="315" r:id="rId53"/>
    <p:sldId id="314" r:id="rId54"/>
    <p:sldId id="316" r:id="rId55"/>
    <p:sldId id="317" r:id="rId56"/>
    <p:sldId id="318" r:id="rId57"/>
    <p:sldId id="319" r:id="rId58"/>
    <p:sldId id="320" r:id="rId59"/>
    <p:sldId id="263" r:id="rId6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hzUzQaVVc2bnfjd1rLMrkFmBJ8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C7D09C-0932-4D97-A94D-CFC9CDA7B021}">
  <a:tblStyle styleId="{B4C7D09C-0932-4D97-A94D-CFC9CDA7B0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982" autoAdjust="0"/>
  </p:normalViewPr>
  <p:slideViewPr>
    <p:cSldViewPr snapToGrid="0">
      <p:cViewPr varScale="1">
        <p:scale>
          <a:sx n="83" d="100"/>
          <a:sy n="83" d="100"/>
        </p:scale>
        <p:origin x="16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сами облачные провайдеры предупреждают о подобных рисках, поэтому делают несколько так называемых зон доступности, или, попросту говоря, масштабируют своё облако на несколько физических дата-центров, сгруппированных по регионам, и призывают для рабочих нагрузок использовать отказоустойчивую конфигурацию из, как минимум, двух инстансов, находящихся в разных географических локациях.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-R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31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Теперь, пожалуй, самая интересная часть доклада – рассказ про то, как же устроена такая катастрофоустойчивая система.</a:t>
            </a: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30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Начинается всё с создания двух инстансов интересующей нужной СУБД в двух разных зонах доступности. Один инстанс назначается мастером, второй слэйвом и включается классическая </a:t>
            </a:r>
            <a:r>
              <a:rPr lang="en-US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Slave </a:t>
            </a:r>
            <a:r>
              <a:rPr lang="ru-RU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репликация. Естественно, что делается это всё в удобном веб-интерфейсе в пару кликов. В случае, если мастер по каким-либо причинам выбывает, слэйв становится новым мастером, а в другой зоне доступности создаётся новый инстанс, который становится слэйвом. Всё понятно и красиво. Но давайте теперь посмотрим, как это выглядит со стороны пользователя и какие проблемы могут при этом возникать.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ru-R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359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Первым будет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Google Cloud SQL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, так как именно с него мы начали использование облачной СУБД. </a:t>
            </a: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471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Итак, у нас есть мастер, с которого идёт репликация на слэйв и они находятся в разных зонах доступности. У мастера свой 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ip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, у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слэйва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свой. Нашему приложению мы указываем в настройках 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ip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мастера и, собственно, всё –начинается штатная работа.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Что произойдёт при сбое мастера? Всё просто и красиво.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882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Слэйв дождётся, пока применятся все существующие изменения.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мастера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назначится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слэйву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9520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В другой зоне доступности создастся новый инстанс, которому будет назначен 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ip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слэйва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и всё продолжит работать как ни в чём не бывало.</a:t>
            </a:r>
            <a:endParaRPr lang="en-US" sz="1800" dirty="0">
              <a:effectLst/>
              <a:latin typeface="Tahoma" panose="020B0604030504040204" pitchFamily="34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Как видим, никаких действий со стороны приложения не требуется.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1105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За долгие годы пребывания наших баз в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Google Cloud SQL 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мастер ни разу не сбоил, но пару раз мы, в экспериментальных целях пользовались ручной функцией переключения с мастера на слэйв – всё происходило быстро и практически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бесшовно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 Всё благодаря искусным манипуляциям с протоколом 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bgp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в инфраструктуре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Google Cloud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</a:t>
            </a:r>
            <a:endParaRPr dirty="0"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240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Но, настало время импортозамещения, и мы поспешно начали искать, какому облачному провайдеру нашей страны можно доверить свои базы данных. Первым в списке было облако от компании Яндекс. Мы так же создали два инстанса, немного их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потестили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и решили, что готовы к переезду. За пару дней мигрировали данные и… начали ловить проблемы. </a:t>
            </a: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0017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А именно, периодически приложения не могли получить доступ к базам данных. Что же такого случилось?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755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Привет. Меня зовут Алексей Плетнёв и вот уже 18 лет я работаю программистом в компании Базис-Центр, где мы делаем САПР «БАЗИС», занимающий лидирующие позиции на рынке отечественного ПО для автоматизации мебельных производств. Современный САПР — это не только конструкторские модули, но также модули управления производством, решения для продажи мебели в салонах, модули управления складским хранением и другие.</a:t>
            </a:r>
            <a:endParaRPr dirty="0"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051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Ребята в Яндексе не стали заморачиваться манипуляциями с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адресами и катастрофоустойчивость реализовали на уровне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Каким образом? Аналогично смене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-адресов, только вместо них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имена. Т.е. есть имя, которое указывает на мастер, если имя, которое указывает на слэйв.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76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Если мастер отъехал, то его имя начинает указывать на бывший слэйв.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576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А имя бывшего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слэйва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на новый слэйв. </a:t>
            </a:r>
            <a:endParaRPr lang="en-US" sz="1800" dirty="0">
              <a:effectLst/>
              <a:latin typeface="Tahoma" panose="020B060403050404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514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Никаких сложных манипуляций с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bgp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просто смена значений записей в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при этом имеют минимальный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ttl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равный 1 минуте.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844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Так, а в чём же заключалась проблема, которая мешала нашим сервисам нормально жить? В том, что на некоторое время запись, указывающая на мастер, переставала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резолвиться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 Т.е. 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nslookup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в течение некоторого времени говорил, что нет такого сервера. И такие провалы случались буквально каждый час на 1 минуту.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9365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Сервисы начинали сходить с ума, так как не просто не могли достучаться до СУБД – они просто в этом время не знали куда им стучаться. Естественно, мы обратились в поддержку, где нам сказали, что, вероятно, проблема кроется в используемых нами </a:t>
            </a:r>
            <a:r>
              <a:rPr lang="en-US" sz="12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DNS </a:t>
            </a:r>
            <a:r>
              <a:rPr lang="ru-RU" sz="12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серверах.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0177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051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Тогда мы сделали следующее: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своих сервисов указали публичные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серверы самого Яндекса.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84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В </a:t>
            </a:r>
            <a:r>
              <a:rPr lang="en-US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Cloud </a:t>
            </a:r>
            <a:r>
              <a:rPr lang="ru-RU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настроили </a:t>
            </a:r>
            <a:r>
              <a:rPr lang="en-US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uptime check </a:t>
            </a:r>
            <a:r>
              <a:rPr lang="ru-RU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СУБД в облаке Яндекса.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015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Результат? Проблема никуда не ушла. Мастер периодически не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резолвился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что на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Яндекса, что в метриках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Cloud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66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Через пару дней служба поддержки рапортовала, что проблема найдена и исправлена. Но, увы, ничего не изменилось.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48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Все их объединяет то, что им где-то нужно хранить свои данные. Когда мы только выходили в онлайн, то нам хватало одной БД на виртуальном выделенном сервере (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VPS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).</a:t>
            </a: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Тогда нас попросили попробовать вместо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fqdn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использовать текущий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мастера. И всё заработало как надо – за сутки ни одного не достучавшегося сервиса, жаждущего получить данные. Но в этом случае теряется не просто катастрофоустойчивость, а вообще какая-либо устойчивость, так как даже после перезапуска инстанса у него будет другой публичный адрес.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753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Ещё несколько дней переписки привели к тому, что нам посоветовали интегрировать наш внутренний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DNS 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с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DNS 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Яндекса. Т.е. поддержка Яндекса снова грешила на промежуточные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DNS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7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Но уже тогда я понял, что вряд ли это поможет и пошёл простым путём. Я написал небольшую функцию, используя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Yandex Cloud Functions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, которая каждую минуту просто пыталась подключиться к базе в том же облаке. И эту функцию не обошла стороной данная проблема.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9159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Больше никаких вариантов решений предложено не было, поэтому мы снова начали планировать переезд.</a:t>
            </a:r>
          </a:p>
          <a:p>
            <a:endParaRPr lang="ru-RU" sz="1800" dirty="0">
              <a:effectLst/>
              <a:latin typeface="Tahoma" panose="020B0604030504040204" pitchFamily="34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Кстати, на прошедшей пару лет назад в Москве конференции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HighLoad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задавал вопрос ребятам из команды облачного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Яндекса о причинах такого странного поведения их сервиса. Они тактично сослались на команду, которая занимается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поэтому что стало источником проблем осталось неясным до сих пор. Видимо, не зря команда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Cloud SQL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заморочилась именно с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адресами, а не с доменными именами.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8515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Следующим в нашем списке облаком стало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VK Cloud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</a:t>
            </a: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029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Мы запросили тестовые ресурсы, создали инстанс и начали его грузить, в результате чего на второй день он… завис. Ну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ок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, бывает, сказали мы и нажали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ребут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 Но не тут-то было – инстанс не захотел уходить ни в какой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ребут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 Очередные пара попыток перезапуска так же не привели к успеху. Мы, естественно, обратили в поддержку и описали ситуацию, однако ответа в этот день не последовало. И в следующий тоже. И через день. На 4 день мы решили, что такой сервис нам не подходит и убили проблемный инстанс. Ещё через пару дней пришёл ответ из поддержки, в котором нам сообщили, что проблему диагностировать не удастся, так как инстанс мы собственноручно грохнули. На этом наши эксперименты с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VK Cloud 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закончились.</a:t>
            </a:r>
            <a:endParaRPr lang="en-US" sz="1800" dirty="0">
              <a:effectLst/>
              <a:latin typeface="Tahoma" panose="020B0604030504040204" pitchFamily="34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ahoma" panose="020B0604030504040204" pitchFamily="34" charset="0"/>
              </a:rPr>
              <a:t>Что интересно, хотел в этом месте презентации так же вставить скрины переписки с поддержкой, а ни одной заявки не осталось – видимо удалились вместе с инстансом. Так что вот такой рыжий вредитель.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733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Куда же можно ещё мигрировать подумали мы и наткнулись на облако от компании Сбер, которое нынче называется просто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cloud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ru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 </a:t>
            </a: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18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Созвонились с менеджером, который рассказал, что, по сути, данное облако представляет из себя решение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Huawei Cloud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, развёрнутое на мощностях Сбера и полностью обслуживаемое специалистами того же Сбера. Изучили документацию и поняли, что принцип смены мастер в случае его отказа абсолютно такой же, как у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Google Cloud SQL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Потестили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какое-то время, нам всё понравилось, и мы благополучно мигрировали. </a:t>
            </a: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909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Всё вполне себе хорошо работало, пока не настало 10 января 2024 года. В этот день </a:t>
            </a:r>
            <a:r>
              <a:rPr lang="ru-RU" sz="1800" strike="sngStrike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Земля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наш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MySQL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мастер в облаке Сбера остановился. </a:t>
            </a: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537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Точнее перешёл в статус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abnormal 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и перестал принимать запросы. При это никакого автоматического переключения на слэйв в другом дата-центре не произошло.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994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Постепенно количество пользователей росло, а вместе с ним росли количество хранящихся данных и риски оставить клиентов без всех этих данных, либо без их части, которая накапливается от бэкапа до бэкапа. И тогда мы задумались о том, что неплохо бы начать хранить свои данные более надёжно и доступно. Под доступно я имею ввиду с максимальной доступностью и минимальным даунтаймом соответственно.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ru-R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91511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Ок, мы нажали на кнопку «переключить мастер в другой ДЦ», но чуда не случилось – случилась ошибка «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Another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operation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is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being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performed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on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the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DB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instance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or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the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DB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instance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is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fau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lty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.». И мы, конечно, побежали за помощью в поддержку, где нам сказали, что проблема критическая, затронула многих клиентов (лежал, например, </a:t>
            </a:r>
            <a:r>
              <a:rPr lang="ru-RU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мегамаркет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) и скоро ей поправят. И действительно, через примерно 1.5 часа её поправили и телефонные трубки уже нашей техподдержки начали потихоньку остывать.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5061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Мы, естественно, потребовали объясниться, что это было, на что получили вот такой ответ: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сформировали запрос по поводу вашего обращения в вендора, производим диагностику тикет до 15.01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приостонавливаем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выяснения причин такого поведения сервиса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2287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через пару дней такой: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сформировали запрос по поводу вашего обращения в вендора, производим диагностику тикет до 17.01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приостонавливаем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выяснения причин такого поведения сервиса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6535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потом такой: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сформировали запрос по поводу вашего обращения в вендора, производим диагностику тикет до 19.01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приостонавливаем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выяснения причин такого поведения сервиса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938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так 1.5 месяца. Это следствие того, что, в отличие от других облачных провайдеров, которые эксплуатируют собственные решения и могут в них поковыряться, облачным провайдерам вроде Сбера, а это Билайн, Мегафон, МТС и многие другие, приходится только разводить руками и ждать ответа от вендора.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19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 ответа они, по всей видимости, не дождались, потому что нам ответили следующее.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18034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Т.е. сбой питания на резервной линии остановил мастер и не дал переключиться на слэйв в другом дата-центре вручную. О какой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катастрофоустойчвости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тут может идти речь?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endParaRPr lang="ru-RU" sz="1800" kern="100" dirty="0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14309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На тот момент у нас уже довольно сильно подросли в размерах наши базы и мы задумались о том, чтобы попробовать развернуть отказоустойчивый кластер на своих серверах, благо они располагаются у нас в 4 ДЦ в разных регионах России. Мы разворачивали разные типы кластеров и проводили тесты с ними на тот момент в спокойном режиме, так как инцидент остался позади. </a:t>
            </a:r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648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Пока не настало 26 января 2024 года. Тогда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Cloud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.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ru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атаковали, вследствие чего начал пропадать доступ ко всем сервисам, в том числе нашим базам. </a:t>
            </a:r>
            <a:endParaRPr dirty="0"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5490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Они, похоже не были готовы к такой атаке, потому как подавляли её больше недели.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700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Всё это время наши сервисы пребывали в состоянии 504.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525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поняли, что пришло время нам распробовать облака, а конкретно –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database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 тот момент облачные сервисы в России были не столь распространены, и мы пошли изучать, что предлагают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Запросили триалы у всех трёх, почитали документацию, поигрались с настройками и поняли, что идеология и ценовая политика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Cloud SQL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нам подходит лучше всего.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ru-R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732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</a:rPr>
              <a:t>Ни сроков, ни вариантов решения не было.</a:t>
            </a:r>
          </a:p>
          <a:p>
            <a:endParaRPr lang="ru-RU" sz="1800" dirty="0">
              <a:effectLst/>
              <a:latin typeface="Tahoma" panose="020B0604030504040204" pitchFamily="34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Тут уже наше терпение лопнуло, и мы решили, что наш собственный кластер достаточно оттестирован и вполне можно мигрировать на него. Как только атаки ослабли мы смогли забрать свои данные и благополучно съехать. Но это тема уже отдельного доклада.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5306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Подытоживая свой опыт работы с облачными БД, я сформировал следующие выводы.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771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 позитивного: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Нет необходимости самому настраивать инстансы – всё делается в пару кликов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Катастрофоустойчивость из коробки – ваши данные сразу распределены географически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Надёжное хранение и доступность – за всем этим 24/7 следит команда профессионалов, вследствие чего вы можете сэкономить на своей.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8442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9017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 негативного: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всё так гладко как это описано в разделе «из позитивного»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что-то поломается, будет атака, то можно ждать разрешения ситуации без временных ориентиров и никак повлиять на это не получится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для организации облака используется решение стороннего вендора, то проблемы будут решаться ещё дольше, причины могут быть не найдены, а запросы на добавление/изменение функционала не реализованы.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большом объёме данных цена сильно выше, чем если хранить у себя.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Ещё один не затронутый аспект – сетевые задержки.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271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77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не знал куда его впихнуть в середине доклада, потому оставил на конец. В России ни у одного иностранного облачного провайдера дата-центров нет. Когда мы пользовались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Cloud SQL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самые ближайшие серверы находились в Финляндии.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1434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российских провайдеров подобные карты отсутствуют, но у всех них физически облака располагаются в Московском, либо Северо-Западном регионе. Т.е. Московская и Ленинградская области. У нас же пользователи есть по всей стране, потому мы размещаем свои сервера в Московской, Самарской, Новосибирской областях, а также в Республике Татарстан. </a:t>
            </a:r>
            <a:r>
              <a:rPr lang="ru-RU" sz="12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Пинги</a:t>
            </a:r>
            <a:r>
              <a:rPr lang="ru-RU" sz="12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Новосибирска до Московских облаков могут достигать 50 мс., которые прибавляются к каждому запросу соответственно.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47175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Последний аспект с собственным слайдом – масштабируемость.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Казалось бы – облака просто созданы для масштабируемости и их ресурсы практически безграничны. Однако с сервисом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Database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всё так просто. Как я говорил ранее, все они построены на основе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Slave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репликации. Т.е. есть одна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нода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может выполнять операции чтения и записи – остальные только чтение с небольшим временным лагом. Это означает, что, когда ваш проект упрётся в производительность одной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ноды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вам нужно будет заняться </a:t>
            </a:r>
            <a:r>
              <a:rPr lang="ru-RU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шардированием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Самостоятельно.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2532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Исключение –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 native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базы данных, изначально созданные для работы в облаках, такие как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YDB 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или </a:t>
            </a:r>
            <a:r>
              <a:rPr lang="en-US" sz="1800" kern="1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BigQuery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Но тут тоже есть свой нюанс – начав их использовать можно привязать себя к конкретному вендору навсегда.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4272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своём докладе я хочу поделиться накопленным за эти годы опытом использования различных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Database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попутно рассказывая, как они устроены с точки зрения пользователя. Расскажу с какими проблемами мы столкнулись и почему нам приходилось мигрировать из одного облако в другое и не один раз. Принципы реализации и работы с сервисами управляемых баз данных в облаке не сильно зависят от движка, но конкретно мой опыт базируется на </a:t>
            </a:r>
            <a:r>
              <a:rPr lang="en-US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800" kern="1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потому во всех случаях (для модных ребят кейсах) речь идти будет именно о нём.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9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Для начала разберёмся что же такое база данных в облаке, или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Managed Database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, и как она поможет нашему сервису стать быстрее и отказоустойчивее. В простейшем случае, это просто виртуальная машина с предустановленной на ней СУБД, расположенная на вычислительных мощностях облачного провайдера. Он же, провайдер, берёт на себя все хлопоты связанные с обслуживанием этой СУБД, такие как обновление, резервное копирование, обеспечение доступности и т.п. Нам, как клиентам этого сервиса остаётся только залить свои базы, настроить свои сервисы на их использование и спать спокойно, находясь в полной уверенности, что с нашими данными и данными наших пользователей ничего не случится.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ru-R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75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Но это не совсем так, ведь даже у крупных облачных провайдеров случаются не просто аварии, а целые катастрофы с потерей не только данных, но и самого дата-центра.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ru-R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031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Так, например, совсем недавно, в 2021 году в Страсбурге сгорел дата-центр 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OVH SBG</a:t>
            </a:r>
            <a:r>
              <a:rPr lang="ru-RU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2, а вместе с ним оборудование и данные.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ru-R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97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6278882" y="1862138"/>
            <a:ext cx="5241925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2"/>
          </p:nvPr>
        </p:nvSpPr>
        <p:spPr>
          <a:xfrm>
            <a:off x="6293489" y="3506787"/>
            <a:ext cx="5241925" cy="209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>
            <a:spLocks noGrp="1"/>
          </p:cNvSpPr>
          <p:nvPr>
            <p:ph type="pic" idx="3"/>
          </p:nvPr>
        </p:nvSpPr>
        <p:spPr>
          <a:xfrm>
            <a:off x="671193" y="1313655"/>
            <a:ext cx="5302250" cy="43862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итульный слайд">
  <p:cSld name="3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и объект">
  <p:cSld name="2_Заголовок и объект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>
            <a:spLocks noGrp="1"/>
          </p:cNvSpPr>
          <p:nvPr>
            <p:ph type="pic" idx="2"/>
          </p:nvPr>
        </p:nvSpPr>
        <p:spPr>
          <a:xfrm>
            <a:off x="741949" y="285092"/>
            <a:ext cx="3948112" cy="290326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5700333" y="4031089"/>
            <a:ext cx="5440742" cy="214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3"/>
          </p:nvPr>
        </p:nvSpPr>
        <p:spPr>
          <a:xfrm>
            <a:off x="7192963" y="685800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4"/>
          </p:nvPr>
        </p:nvSpPr>
        <p:spPr>
          <a:xfrm>
            <a:off x="7192963" y="2558667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5"/>
          </p:nvPr>
        </p:nvSpPr>
        <p:spPr>
          <a:xfrm>
            <a:off x="7192963" y="1865737"/>
            <a:ext cx="3948112" cy="55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3414" y="6036258"/>
            <a:ext cx="1629254" cy="2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3" y="0"/>
            <a:ext cx="7016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4"/>
          <p:cNvSpPr txBox="1">
            <a:spLocks noGrp="1"/>
          </p:cNvSpPr>
          <p:nvPr>
            <p:ph type="body" idx="6"/>
          </p:nvPr>
        </p:nvSpPr>
        <p:spPr>
          <a:xfrm>
            <a:off x="741949" y="3331198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7"/>
          </p:nvPr>
        </p:nvSpPr>
        <p:spPr>
          <a:xfrm>
            <a:off x="741949" y="3775350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420704" y="63355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ва объекта">
  <p:cSld name="1_Два объекта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body" idx="1"/>
          </p:nvPr>
        </p:nvSpPr>
        <p:spPr>
          <a:xfrm>
            <a:off x="6278882" y="1862138"/>
            <a:ext cx="5241925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2"/>
          </p:nvPr>
        </p:nvSpPr>
        <p:spPr>
          <a:xfrm>
            <a:off x="6293489" y="3506787"/>
            <a:ext cx="5241925" cy="209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>
            <a:spLocks noGrp="1"/>
          </p:cNvSpPr>
          <p:nvPr>
            <p:ph type="pic" idx="3"/>
          </p:nvPr>
        </p:nvSpPr>
        <p:spPr>
          <a:xfrm>
            <a:off x="671193" y="1313655"/>
            <a:ext cx="5302250" cy="4386263"/>
          </a:xfrm>
          <a:prstGeom prst="rect">
            <a:avLst/>
          </a:prstGeom>
          <a:noFill/>
          <a:ln>
            <a:noFill/>
          </a:ln>
        </p:spPr>
      </p:sp>
      <p:pic>
        <p:nvPicPr>
          <p:cNvPr id="39" name="Google Shape;3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1193" y="630548"/>
            <a:ext cx="1476389" cy="2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777607" y="63207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1" name="Google Shape;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193" y="6227452"/>
            <a:ext cx="1446893" cy="24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1226" y="1312926"/>
            <a:ext cx="3209548" cy="53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body" idx="1"/>
          </p:nvPr>
        </p:nvSpPr>
        <p:spPr>
          <a:xfrm>
            <a:off x="624681" y="1035685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2"/>
          </p:nvPr>
        </p:nvSpPr>
        <p:spPr>
          <a:xfrm>
            <a:off x="624680" y="2500155"/>
            <a:ext cx="10942637" cy="323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" name="Google Shape;5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680" y="6063241"/>
            <a:ext cx="1437397" cy="24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016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1"/>
          <p:cNvSpPr>
            <a:spLocks noGrp="1"/>
          </p:cNvSpPr>
          <p:nvPr>
            <p:ph type="pic" idx="2"/>
          </p:nvPr>
        </p:nvSpPr>
        <p:spPr>
          <a:xfrm>
            <a:off x="741949" y="285092"/>
            <a:ext cx="3948112" cy="290326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700333" y="4031089"/>
            <a:ext cx="5440742" cy="214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3"/>
          </p:nvPr>
        </p:nvSpPr>
        <p:spPr>
          <a:xfrm>
            <a:off x="7192963" y="685800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4"/>
          </p:nvPr>
        </p:nvSpPr>
        <p:spPr>
          <a:xfrm>
            <a:off x="7192963" y="2558667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5"/>
          </p:nvPr>
        </p:nvSpPr>
        <p:spPr>
          <a:xfrm>
            <a:off x="7192963" y="1865737"/>
            <a:ext cx="3948112" cy="55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6"/>
          </p:nvPr>
        </p:nvSpPr>
        <p:spPr>
          <a:xfrm>
            <a:off x="741949" y="3331198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7"/>
          </p:nvPr>
        </p:nvSpPr>
        <p:spPr>
          <a:xfrm>
            <a:off x="741949" y="3775350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2" name="Google Shape;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320" y="6051365"/>
            <a:ext cx="1437397" cy="24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/>
        </p:nvSpPr>
        <p:spPr>
          <a:xfrm>
            <a:off x="1111348" y="2664379"/>
            <a:ext cx="585210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ОБЛАЧНЫЕ БД: ОТКАЗОУСТОЙЧИВОСТЬ И МАСТАБИРУЕМОСТЬ</a:t>
            </a:r>
            <a:endParaRPr sz="100" dirty="0"/>
          </a:p>
        </p:txBody>
      </p:sp>
      <p:sp>
        <p:nvSpPr>
          <p:cNvPr id="74" name="Google Shape;74;p1"/>
          <p:cNvSpPr txBox="1"/>
          <p:nvPr/>
        </p:nvSpPr>
        <p:spPr>
          <a:xfrm>
            <a:off x="1226475" y="4666425"/>
            <a:ext cx="4163400" cy="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АЛЕКСЕЙ ПЛЕТНЁВ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АО «БАЗИС-ЦЕНТР+»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8C3BE3B-1ED9-0737-7E07-2DE0F46A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1213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0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dirty="0"/>
              <a:t>Как всё устроено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23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2CAE7E6-6AEF-9255-965B-BAAD3F8CFB55}"/>
              </a:ext>
            </a:extLst>
          </p:cNvPr>
          <p:cNvSpPr/>
          <p:nvPr/>
        </p:nvSpPr>
        <p:spPr>
          <a:xfrm>
            <a:off x="731135" y="691587"/>
            <a:ext cx="4305783" cy="547482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А</a:t>
            </a:r>
            <a:endParaRPr lang="en-US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MASTER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en-US" sz="2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9D6430-9242-CD17-AD14-D6B83CAA0426}"/>
              </a:ext>
            </a:extLst>
          </p:cNvPr>
          <p:cNvSpPr/>
          <p:nvPr/>
        </p:nvSpPr>
        <p:spPr>
          <a:xfrm>
            <a:off x="7155083" y="691587"/>
            <a:ext cx="4305783" cy="547482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 B</a:t>
            </a:r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SLAVE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en-US" sz="2800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E164553-30FA-B950-537A-FA3E74C3B90B}"/>
              </a:ext>
            </a:extLst>
          </p:cNvPr>
          <p:cNvCxnSpPr/>
          <p:nvPr/>
        </p:nvCxnSpPr>
        <p:spPr>
          <a:xfrm>
            <a:off x="4108159" y="3996160"/>
            <a:ext cx="397568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838A6A-734D-4AE0-0A6B-4054F5BD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92" y="2652947"/>
            <a:ext cx="2448267" cy="2686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D9DDE5-1A65-43E8-6610-B4B1F7EA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41" y="2652947"/>
            <a:ext cx="244826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8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dirty="0"/>
              <a:t>Google Cloud 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40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368DF7-5E5C-CC39-E544-D452433F0D4D}"/>
              </a:ext>
            </a:extLst>
          </p:cNvPr>
          <p:cNvSpPr/>
          <p:nvPr/>
        </p:nvSpPr>
        <p:spPr>
          <a:xfrm>
            <a:off x="73113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А</a:t>
            </a:r>
          </a:p>
          <a:p>
            <a:pPr algn="ctr"/>
            <a:r>
              <a:rPr lang="en-US" sz="2800" dirty="0"/>
              <a:t>MASTER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IP: X.X.X.X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C8F310-9AED-4F4B-385D-70F27467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93" y="1955573"/>
            <a:ext cx="1859684" cy="2040587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90BB157-6115-6B65-C102-4600E60CD0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3413577" y="2975867"/>
            <a:ext cx="53648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00D1012-2D77-5E5C-F508-6E90A9D5D6F4}"/>
              </a:ext>
            </a:extLst>
          </p:cNvPr>
          <p:cNvSpPr/>
          <p:nvPr/>
        </p:nvSpPr>
        <p:spPr>
          <a:xfrm>
            <a:off x="795566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</a:t>
            </a:r>
            <a:r>
              <a:rPr lang="en-US" sz="2800" dirty="0"/>
              <a:t>B</a:t>
            </a:r>
            <a:endParaRPr lang="ru-RU" sz="2800" dirty="0"/>
          </a:p>
          <a:p>
            <a:pPr algn="ctr"/>
            <a:r>
              <a:rPr lang="en-US" sz="2800" dirty="0"/>
              <a:t>SLAVE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IP: Y.Y.Y.Y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65240A5-A626-DD55-7109-DFAA787E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423" y="1955573"/>
            <a:ext cx="1859684" cy="2040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C5FDFB-1C63-5FC4-77D6-9750B140EF52}"/>
              </a:ext>
            </a:extLst>
          </p:cNvPr>
          <p:cNvSpPr txBox="1"/>
          <p:nvPr/>
        </p:nvSpPr>
        <p:spPr>
          <a:xfrm>
            <a:off x="4807025" y="2452646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REPLICATION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B90A7A-53EB-792F-5B0D-4AD65BF110FA}"/>
              </a:ext>
            </a:extLst>
          </p:cNvPr>
          <p:cNvSpPr/>
          <p:nvPr/>
        </p:nvSpPr>
        <p:spPr>
          <a:xfrm>
            <a:off x="4001947" y="5352119"/>
            <a:ext cx="4188106" cy="110538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APPLICATION</a:t>
            </a: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F5975C0B-D005-3609-F227-CF61847C8DE4}"/>
              </a:ext>
            </a:extLst>
          </p:cNvPr>
          <p:cNvCxnSpPr>
            <a:stCxn id="22" idx="0"/>
          </p:cNvCxnSpPr>
          <p:nvPr/>
        </p:nvCxnSpPr>
        <p:spPr>
          <a:xfrm rot="16200000" flipV="1">
            <a:off x="3793230" y="3049348"/>
            <a:ext cx="1923119" cy="268242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839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368DF7-5E5C-CC39-E544-D452433F0D4D}"/>
              </a:ext>
            </a:extLst>
          </p:cNvPr>
          <p:cNvSpPr/>
          <p:nvPr/>
        </p:nvSpPr>
        <p:spPr>
          <a:xfrm>
            <a:off x="73113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А</a:t>
            </a:r>
          </a:p>
          <a:p>
            <a:pPr algn="ctr"/>
            <a:r>
              <a:rPr lang="en-US" sz="2800" dirty="0"/>
              <a:t>MASTER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en-US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C8F310-9AED-4F4B-385D-70F27467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93" y="1955573"/>
            <a:ext cx="1859684" cy="204058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00D1012-2D77-5E5C-F508-6E90A9D5D6F4}"/>
              </a:ext>
            </a:extLst>
          </p:cNvPr>
          <p:cNvSpPr/>
          <p:nvPr/>
        </p:nvSpPr>
        <p:spPr>
          <a:xfrm>
            <a:off x="795566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</a:t>
            </a:r>
            <a:r>
              <a:rPr lang="en-US" sz="2800" dirty="0"/>
              <a:t>B</a:t>
            </a:r>
            <a:endParaRPr lang="ru-RU" sz="2800" dirty="0"/>
          </a:p>
          <a:p>
            <a:pPr algn="ctr"/>
            <a:r>
              <a:rPr lang="en-US" sz="2800" dirty="0"/>
              <a:t>MASTER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IP: X.X.X.X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65240A5-A626-DD55-7109-DFAA787E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423" y="1955573"/>
            <a:ext cx="1859684" cy="2040587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B90A7A-53EB-792F-5B0D-4AD65BF110FA}"/>
              </a:ext>
            </a:extLst>
          </p:cNvPr>
          <p:cNvSpPr/>
          <p:nvPr/>
        </p:nvSpPr>
        <p:spPr>
          <a:xfrm>
            <a:off x="4001947" y="5352119"/>
            <a:ext cx="4188106" cy="110538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APPLICATION</a:t>
            </a: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F5975C0B-D005-3609-F227-CF61847C8DE4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6475652" y="3049349"/>
            <a:ext cx="1923119" cy="268242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F6FE89A-0BD7-58FB-D6EB-1F446B5CDF9B}"/>
              </a:ext>
            </a:extLst>
          </p:cNvPr>
          <p:cNvCxnSpPr>
            <a:cxnSpLocks/>
          </p:cNvCxnSpPr>
          <p:nvPr/>
        </p:nvCxnSpPr>
        <p:spPr>
          <a:xfrm>
            <a:off x="731136" y="691588"/>
            <a:ext cx="3505198" cy="419292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E09F87A-977B-09F0-27EE-E4BF08096D3F}"/>
              </a:ext>
            </a:extLst>
          </p:cNvPr>
          <p:cNvCxnSpPr>
            <a:cxnSpLocks/>
          </p:cNvCxnSpPr>
          <p:nvPr/>
        </p:nvCxnSpPr>
        <p:spPr>
          <a:xfrm flipH="1">
            <a:off x="731135" y="691588"/>
            <a:ext cx="3505199" cy="419292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96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368DF7-5E5C-CC39-E544-D452433F0D4D}"/>
              </a:ext>
            </a:extLst>
          </p:cNvPr>
          <p:cNvSpPr/>
          <p:nvPr/>
        </p:nvSpPr>
        <p:spPr>
          <a:xfrm>
            <a:off x="73113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</a:t>
            </a:r>
            <a:r>
              <a:rPr lang="en-US" sz="2800" dirty="0"/>
              <a:t>C</a:t>
            </a:r>
            <a:endParaRPr lang="ru-RU" sz="2800" dirty="0"/>
          </a:p>
          <a:p>
            <a:pPr algn="ctr"/>
            <a:r>
              <a:rPr lang="en-US" sz="2800" dirty="0"/>
              <a:t>SLAVE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IP: Y.Y.Y.Y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C8F310-9AED-4F4B-385D-70F27467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93" y="1955573"/>
            <a:ext cx="1859684" cy="2040587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90BB157-6115-6B65-C102-4600E60CD0C9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3413577" y="2975867"/>
            <a:ext cx="53648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00D1012-2D77-5E5C-F508-6E90A9D5D6F4}"/>
              </a:ext>
            </a:extLst>
          </p:cNvPr>
          <p:cNvSpPr/>
          <p:nvPr/>
        </p:nvSpPr>
        <p:spPr>
          <a:xfrm>
            <a:off x="795566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</a:t>
            </a:r>
            <a:r>
              <a:rPr lang="en-US" sz="2800" dirty="0"/>
              <a:t>B</a:t>
            </a:r>
            <a:endParaRPr lang="ru-RU" sz="2800" dirty="0"/>
          </a:p>
          <a:p>
            <a:pPr algn="ctr"/>
            <a:r>
              <a:rPr lang="en-US" sz="2800" dirty="0"/>
              <a:t>MASTER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IP: X.X.X.X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65240A5-A626-DD55-7109-DFAA787E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423" y="1955573"/>
            <a:ext cx="1859684" cy="2040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C5FDFB-1C63-5FC4-77D6-9750B140EF52}"/>
              </a:ext>
            </a:extLst>
          </p:cNvPr>
          <p:cNvSpPr txBox="1"/>
          <p:nvPr/>
        </p:nvSpPr>
        <p:spPr>
          <a:xfrm>
            <a:off x="4807025" y="2452646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REPLICATION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B90A7A-53EB-792F-5B0D-4AD65BF110FA}"/>
              </a:ext>
            </a:extLst>
          </p:cNvPr>
          <p:cNvSpPr/>
          <p:nvPr/>
        </p:nvSpPr>
        <p:spPr>
          <a:xfrm>
            <a:off x="4001947" y="5352119"/>
            <a:ext cx="4188106" cy="110538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APPLICATION</a:t>
            </a: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F5975C0B-D005-3609-F227-CF61847C8DE4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6475652" y="3049349"/>
            <a:ext cx="1923119" cy="268242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44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>
            <a:spLocks noGrp="1"/>
          </p:cNvSpPr>
          <p:nvPr>
            <p:ph type="ctrTitle"/>
          </p:nvPr>
        </p:nvSpPr>
        <p:spPr>
          <a:xfrm>
            <a:off x="1524000" y="140371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BGP</a:t>
            </a:r>
            <a:endParaRPr dirty="0"/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524000" y="388339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Border Gateway Protocol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334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dirty="0"/>
              <a:t>Yandex Managed Service for SQL</a:t>
            </a:r>
          </a:p>
        </p:txBody>
      </p:sp>
    </p:spTree>
    <p:extLst>
      <p:ext uri="{BB962C8B-B14F-4D97-AF65-F5344CB8AC3E}">
        <p14:creationId xmlns:p14="http://schemas.microsoft.com/office/powerpoint/2010/main" val="213899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3">
            <a:extLst>
              <a:ext uri="{FF2B5EF4-FFF2-40B4-BE49-F238E27FC236}">
                <a16:creationId xmlns:a16="http://schemas.microsoft.com/office/drawing/2014/main" id="{8A62BA1C-246F-0C33-0149-EF74764E8CA5}"/>
              </a:ext>
            </a:extLst>
          </p:cNvPr>
          <p:cNvSpPr txBox="1">
            <a:spLocks/>
          </p:cNvSpPr>
          <p:nvPr/>
        </p:nvSpPr>
        <p:spPr>
          <a:xfrm>
            <a:off x="522790" y="2968948"/>
            <a:ext cx="11146419" cy="92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  <a:buSzPts val="2800"/>
            </a:pPr>
            <a:r>
              <a:rPr lang="en-US" sz="3200" dirty="0" err="1"/>
              <a:t>root@mysqervice</a:t>
            </a:r>
            <a:r>
              <a:rPr lang="en-US" sz="3200" dirty="0"/>
              <a:t>:~# </a:t>
            </a:r>
            <a:r>
              <a:rPr lang="en-US" sz="3200" dirty="0" err="1"/>
              <a:t>mysql</a:t>
            </a:r>
            <a:r>
              <a:rPr lang="en-US" sz="3200" dirty="0"/>
              <a:t> –p –h </a:t>
            </a:r>
            <a:r>
              <a:rPr lang="en-US" sz="3200" dirty="0" err="1"/>
              <a:t>yandex</a:t>
            </a:r>
            <a:r>
              <a:rPr lang="en-US" sz="3200" dirty="0"/>
              <a:t>-master-node</a:t>
            </a:r>
          </a:p>
          <a:p>
            <a:pPr marL="0" indent="0" algn="l">
              <a:spcBef>
                <a:spcPts val="0"/>
              </a:spcBef>
              <a:buSzPts val="2800"/>
            </a:pPr>
            <a:r>
              <a:rPr lang="en-US" sz="3200" dirty="0"/>
              <a:t>ERROR 2002 (HY000): Can’t connect to MySQL Server</a:t>
            </a:r>
          </a:p>
        </p:txBody>
      </p:sp>
    </p:spTree>
    <p:extLst>
      <p:ext uri="{BB962C8B-B14F-4D97-AF65-F5344CB8AC3E}">
        <p14:creationId xmlns:p14="http://schemas.microsoft.com/office/powerpoint/2010/main" val="115615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5880215" y="4081138"/>
            <a:ext cx="5758410" cy="214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dirty="0"/>
              <a:t>Делаю САПР «БАЗИС» с 2005 г.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dirty="0"/>
              <a:t>Разработка САПР «БАЗИС» ведётся с 1987 года.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dirty="0"/>
              <a:t>Штат компании 56 человек.</a:t>
            </a:r>
            <a:endParaRPr dirty="0"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3"/>
          </p:nvPr>
        </p:nvSpPr>
        <p:spPr>
          <a:xfrm>
            <a:off x="7192963" y="456814"/>
            <a:ext cx="3948112" cy="143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sz="5400" dirty="0"/>
              <a:t>АЛЕКСЕЙ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sz="5400" dirty="0"/>
              <a:t>ПЛЕТНЁВ</a:t>
            </a:r>
            <a:endParaRPr dirty="0"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4"/>
          </p:nvPr>
        </p:nvSpPr>
        <p:spPr>
          <a:xfrm>
            <a:off x="7192963" y="2060733"/>
            <a:ext cx="3948112" cy="43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 b="1" dirty="0"/>
              <a:t>НАЧАЛЬНИК СЕКТОРА ИССЛЕДОВАНИЙ И РАЗРАБОТОК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 b="1" dirty="0"/>
              <a:t>АО «БАЗИС-ЦЕНТР+»</a:t>
            </a:r>
            <a:endParaRPr dirty="0"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7"/>
          </p:nvPr>
        </p:nvSpPr>
        <p:spPr>
          <a:xfrm>
            <a:off x="1652452" y="3742692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 dirty="0"/>
              <a:t>БАЗЫ ДАННЫХ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420704" y="63355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 dirty="0"/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949" y="3506548"/>
            <a:ext cx="810734" cy="81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98B1B3-8072-C0B1-DA80-2FAB8538411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5991" r="5991"/>
          <a:stretch/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368DF7-5E5C-CC39-E544-D452433F0D4D}"/>
              </a:ext>
            </a:extLst>
          </p:cNvPr>
          <p:cNvSpPr/>
          <p:nvPr/>
        </p:nvSpPr>
        <p:spPr>
          <a:xfrm>
            <a:off x="73113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А</a:t>
            </a:r>
          </a:p>
          <a:p>
            <a:pPr algn="ctr"/>
            <a:r>
              <a:rPr lang="en-US" sz="2800" dirty="0"/>
              <a:t>MASTER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DNS: </a:t>
            </a:r>
            <a:r>
              <a:rPr lang="en-US" sz="2800" dirty="0" err="1"/>
              <a:t>MASTER.xxx</a:t>
            </a:r>
            <a:endParaRPr lang="en-US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C8F310-9AED-4F4B-385D-70F27467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93" y="1955573"/>
            <a:ext cx="1859684" cy="2040587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90BB157-6115-6B65-C102-4600E60CD0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3413577" y="2975867"/>
            <a:ext cx="53648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00D1012-2D77-5E5C-F508-6E90A9D5D6F4}"/>
              </a:ext>
            </a:extLst>
          </p:cNvPr>
          <p:cNvSpPr/>
          <p:nvPr/>
        </p:nvSpPr>
        <p:spPr>
          <a:xfrm>
            <a:off x="795566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</a:t>
            </a:r>
            <a:r>
              <a:rPr lang="en-US" sz="2800" dirty="0"/>
              <a:t>B</a:t>
            </a:r>
            <a:endParaRPr lang="ru-RU" sz="2800" dirty="0"/>
          </a:p>
          <a:p>
            <a:pPr algn="ctr"/>
            <a:r>
              <a:rPr lang="en-US" sz="2800" dirty="0"/>
              <a:t>SLAVE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DNS: </a:t>
            </a:r>
            <a:r>
              <a:rPr lang="en-US" sz="2800" dirty="0" err="1"/>
              <a:t>SLAVE.xxx</a:t>
            </a:r>
            <a:endParaRPr lang="en-US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65240A5-A626-DD55-7109-DFAA787E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423" y="1955573"/>
            <a:ext cx="1859684" cy="2040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C5FDFB-1C63-5FC4-77D6-9750B140EF52}"/>
              </a:ext>
            </a:extLst>
          </p:cNvPr>
          <p:cNvSpPr txBox="1"/>
          <p:nvPr/>
        </p:nvSpPr>
        <p:spPr>
          <a:xfrm>
            <a:off x="4807025" y="2452646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REPLICATION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B90A7A-53EB-792F-5B0D-4AD65BF110FA}"/>
              </a:ext>
            </a:extLst>
          </p:cNvPr>
          <p:cNvSpPr/>
          <p:nvPr/>
        </p:nvSpPr>
        <p:spPr>
          <a:xfrm>
            <a:off x="4001947" y="5352119"/>
            <a:ext cx="4188106" cy="110538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APPLICATION</a:t>
            </a: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F5975C0B-D005-3609-F227-CF61847C8DE4}"/>
              </a:ext>
            </a:extLst>
          </p:cNvPr>
          <p:cNvCxnSpPr>
            <a:stCxn id="22" idx="0"/>
          </p:cNvCxnSpPr>
          <p:nvPr/>
        </p:nvCxnSpPr>
        <p:spPr>
          <a:xfrm rot="16200000" flipV="1">
            <a:off x="3793230" y="3049348"/>
            <a:ext cx="1923119" cy="268242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644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368DF7-5E5C-CC39-E544-D452433F0D4D}"/>
              </a:ext>
            </a:extLst>
          </p:cNvPr>
          <p:cNvSpPr/>
          <p:nvPr/>
        </p:nvSpPr>
        <p:spPr>
          <a:xfrm>
            <a:off x="73113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А</a:t>
            </a:r>
          </a:p>
          <a:p>
            <a:pPr algn="ctr"/>
            <a:r>
              <a:rPr lang="en-US" sz="2800" dirty="0"/>
              <a:t>MASTER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en-US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C8F310-9AED-4F4B-385D-70F27467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93" y="1955573"/>
            <a:ext cx="1859684" cy="204058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00D1012-2D77-5E5C-F508-6E90A9D5D6F4}"/>
              </a:ext>
            </a:extLst>
          </p:cNvPr>
          <p:cNvSpPr/>
          <p:nvPr/>
        </p:nvSpPr>
        <p:spPr>
          <a:xfrm>
            <a:off x="795566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</a:t>
            </a:r>
            <a:r>
              <a:rPr lang="en-US" sz="2800" dirty="0"/>
              <a:t>B</a:t>
            </a:r>
            <a:endParaRPr lang="ru-RU" sz="2800" dirty="0"/>
          </a:p>
          <a:p>
            <a:pPr algn="ctr"/>
            <a:r>
              <a:rPr lang="en-US" sz="2800" dirty="0"/>
              <a:t>MASTER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DNS: </a:t>
            </a:r>
            <a:r>
              <a:rPr lang="en-US" sz="2800" dirty="0" err="1"/>
              <a:t>MASTER.xxx</a:t>
            </a:r>
            <a:endParaRPr lang="en-US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65240A5-A626-DD55-7109-DFAA787E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423" y="1955573"/>
            <a:ext cx="1859684" cy="2040587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B90A7A-53EB-792F-5B0D-4AD65BF110FA}"/>
              </a:ext>
            </a:extLst>
          </p:cNvPr>
          <p:cNvSpPr/>
          <p:nvPr/>
        </p:nvSpPr>
        <p:spPr>
          <a:xfrm>
            <a:off x="4001947" y="5352119"/>
            <a:ext cx="4188106" cy="110538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APPLICATION</a:t>
            </a: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F5975C0B-D005-3609-F227-CF61847C8DE4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6475652" y="3049349"/>
            <a:ext cx="1923119" cy="268242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F6FE89A-0BD7-58FB-D6EB-1F446B5CDF9B}"/>
              </a:ext>
            </a:extLst>
          </p:cNvPr>
          <p:cNvCxnSpPr>
            <a:cxnSpLocks/>
          </p:cNvCxnSpPr>
          <p:nvPr/>
        </p:nvCxnSpPr>
        <p:spPr>
          <a:xfrm>
            <a:off x="731136" y="691588"/>
            <a:ext cx="3505198" cy="419292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E09F87A-977B-09F0-27EE-E4BF08096D3F}"/>
              </a:ext>
            </a:extLst>
          </p:cNvPr>
          <p:cNvCxnSpPr>
            <a:cxnSpLocks/>
          </p:cNvCxnSpPr>
          <p:nvPr/>
        </p:nvCxnSpPr>
        <p:spPr>
          <a:xfrm flipH="1">
            <a:off x="731135" y="691588"/>
            <a:ext cx="3505199" cy="419292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66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368DF7-5E5C-CC39-E544-D452433F0D4D}"/>
              </a:ext>
            </a:extLst>
          </p:cNvPr>
          <p:cNvSpPr/>
          <p:nvPr/>
        </p:nvSpPr>
        <p:spPr>
          <a:xfrm>
            <a:off x="73113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</a:t>
            </a:r>
            <a:r>
              <a:rPr lang="en-US" sz="2800" dirty="0"/>
              <a:t>C</a:t>
            </a:r>
            <a:endParaRPr lang="ru-RU" sz="2800" dirty="0"/>
          </a:p>
          <a:p>
            <a:pPr algn="ctr"/>
            <a:r>
              <a:rPr lang="en-US" sz="2800" dirty="0"/>
              <a:t>SLAVE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DNS: </a:t>
            </a:r>
            <a:r>
              <a:rPr lang="en-US" sz="2800" dirty="0" err="1"/>
              <a:t>SLAVE.xxx</a:t>
            </a:r>
            <a:endParaRPr lang="en-US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C8F310-9AED-4F4B-385D-70F27467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93" y="1955573"/>
            <a:ext cx="1859684" cy="2040587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90BB157-6115-6B65-C102-4600E60CD0C9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3413577" y="2975867"/>
            <a:ext cx="53648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00D1012-2D77-5E5C-F508-6E90A9D5D6F4}"/>
              </a:ext>
            </a:extLst>
          </p:cNvPr>
          <p:cNvSpPr/>
          <p:nvPr/>
        </p:nvSpPr>
        <p:spPr>
          <a:xfrm>
            <a:off x="7955666" y="691588"/>
            <a:ext cx="3505198" cy="41929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ZONE</a:t>
            </a:r>
            <a:r>
              <a:rPr lang="ru-RU" sz="2800" dirty="0"/>
              <a:t> </a:t>
            </a:r>
            <a:r>
              <a:rPr lang="en-US" sz="2800" dirty="0"/>
              <a:t>B</a:t>
            </a:r>
            <a:endParaRPr lang="ru-RU" sz="2800" dirty="0"/>
          </a:p>
          <a:p>
            <a:pPr algn="ctr"/>
            <a:r>
              <a:rPr lang="en-US" sz="2800" dirty="0"/>
              <a:t>MASTER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DNS: </a:t>
            </a:r>
            <a:r>
              <a:rPr lang="en-US" sz="2800" dirty="0" err="1"/>
              <a:t>MASTER.xxx</a:t>
            </a:r>
            <a:endParaRPr lang="en-US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65240A5-A626-DD55-7109-DFAA787E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423" y="1955573"/>
            <a:ext cx="1859684" cy="2040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C5FDFB-1C63-5FC4-77D6-9750B140EF52}"/>
              </a:ext>
            </a:extLst>
          </p:cNvPr>
          <p:cNvSpPr txBox="1"/>
          <p:nvPr/>
        </p:nvSpPr>
        <p:spPr>
          <a:xfrm>
            <a:off x="4807025" y="2452646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REPLICATION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B90A7A-53EB-792F-5B0D-4AD65BF110FA}"/>
              </a:ext>
            </a:extLst>
          </p:cNvPr>
          <p:cNvSpPr/>
          <p:nvPr/>
        </p:nvSpPr>
        <p:spPr>
          <a:xfrm>
            <a:off x="4001947" y="5352119"/>
            <a:ext cx="4188106" cy="110538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APPLICATION</a:t>
            </a: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F5975C0B-D005-3609-F227-CF61847C8DE4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6475652" y="3049349"/>
            <a:ext cx="1923119" cy="268242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27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D5DE94-CDDC-A3F9-68EC-7130BDB0082E}"/>
              </a:ext>
            </a:extLst>
          </p:cNvPr>
          <p:cNvSpPr/>
          <p:nvPr/>
        </p:nvSpPr>
        <p:spPr>
          <a:xfrm>
            <a:off x="4001947" y="606499"/>
            <a:ext cx="4188106" cy="13380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BGP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2637B76-682A-FF56-E8A8-D04D25071687}"/>
              </a:ext>
            </a:extLst>
          </p:cNvPr>
          <p:cNvCxnSpPr>
            <a:cxnSpLocks/>
          </p:cNvCxnSpPr>
          <p:nvPr/>
        </p:nvCxnSpPr>
        <p:spPr>
          <a:xfrm flipH="1">
            <a:off x="4001947" y="606499"/>
            <a:ext cx="4188106" cy="13380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42B3BD8-5154-9B46-4DE1-AA6239F7F762}"/>
              </a:ext>
            </a:extLst>
          </p:cNvPr>
          <p:cNvCxnSpPr>
            <a:cxnSpLocks/>
          </p:cNvCxnSpPr>
          <p:nvPr/>
        </p:nvCxnSpPr>
        <p:spPr>
          <a:xfrm flipH="1" flipV="1">
            <a:off x="4001947" y="606499"/>
            <a:ext cx="4188106" cy="13380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29B14CB-B467-240D-D583-F0A6DAC91B82}"/>
              </a:ext>
            </a:extLst>
          </p:cNvPr>
          <p:cNvSpPr/>
          <p:nvPr/>
        </p:nvSpPr>
        <p:spPr>
          <a:xfrm>
            <a:off x="1877027" y="2291494"/>
            <a:ext cx="8437945" cy="227501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DNS Failover</a:t>
            </a:r>
          </a:p>
          <a:p>
            <a:pPr algn="ctr"/>
            <a:r>
              <a:rPr lang="en-US" sz="4800" b="1" dirty="0"/>
              <a:t>TTL = 1 min.</a:t>
            </a:r>
          </a:p>
        </p:txBody>
      </p:sp>
    </p:spTree>
    <p:extLst>
      <p:ext uri="{BB962C8B-B14F-4D97-AF65-F5344CB8AC3E}">
        <p14:creationId xmlns:p14="http://schemas.microsoft.com/office/powerpoint/2010/main" val="1412773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3">
            <a:extLst>
              <a:ext uri="{FF2B5EF4-FFF2-40B4-BE49-F238E27FC236}">
                <a16:creationId xmlns:a16="http://schemas.microsoft.com/office/drawing/2014/main" id="{8A62BA1C-246F-0C33-0149-EF74764E8CA5}"/>
              </a:ext>
            </a:extLst>
          </p:cNvPr>
          <p:cNvSpPr txBox="1">
            <a:spLocks/>
          </p:cNvSpPr>
          <p:nvPr/>
        </p:nvSpPr>
        <p:spPr>
          <a:xfrm>
            <a:off x="522790" y="2968948"/>
            <a:ext cx="11146419" cy="92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  <a:buSzPts val="2800"/>
            </a:pPr>
            <a:r>
              <a:rPr lang="en-US" sz="3200" dirty="0" err="1"/>
              <a:t>root@mysqervice</a:t>
            </a:r>
            <a:r>
              <a:rPr lang="en-US" sz="3200" dirty="0"/>
              <a:t>:~# </a:t>
            </a:r>
            <a:r>
              <a:rPr lang="en-US" sz="3200" dirty="0" err="1"/>
              <a:t>nslookup</a:t>
            </a:r>
            <a:r>
              <a:rPr lang="en-US" sz="3200" dirty="0"/>
              <a:t> </a:t>
            </a:r>
            <a:r>
              <a:rPr lang="en-US" sz="3200" dirty="0" err="1"/>
              <a:t>yandex</a:t>
            </a:r>
            <a:r>
              <a:rPr lang="en-US" sz="3200" dirty="0"/>
              <a:t>-master-node</a:t>
            </a:r>
          </a:p>
          <a:p>
            <a:pPr marL="0" indent="0" algn="l">
              <a:spcBef>
                <a:spcPts val="0"/>
              </a:spcBef>
              <a:buSzPts val="2800"/>
            </a:pPr>
            <a:r>
              <a:rPr lang="en-US" sz="3200" dirty="0"/>
              <a:t>Can’t find </a:t>
            </a:r>
            <a:r>
              <a:rPr lang="en-US" sz="3200" dirty="0" err="1"/>
              <a:t>yandex</a:t>
            </a:r>
            <a:r>
              <a:rPr lang="en-US" sz="3200" dirty="0"/>
              <a:t>-master-node: Non-existing domain</a:t>
            </a:r>
          </a:p>
        </p:txBody>
      </p:sp>
    </p:spTree>
    <p:extLst>
      <p:ext uri="{BB962C8B-B14F-4D97-AF65-F5344CB8AC3E}">
        <p14:creationId xmlns:p14="http://schemas.microsoft.com/office/powerpoint/2010/main" val="3450996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5FED0B-7573-6CB8-8AA0-07FAE94D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4" y="1383550"/>
            <a:ext cx="11492871" cy="40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7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3">
            <a:extLst>
              <a:ext uri="{FF2B5EF4-FFF2-40B4-BE49-F238E27FC236}">
                <a16:creationId xmlns:a16="http://schemas.microsoft.com/office/drawing/2014/main" id="{8A62BA1C-246F-0C33-0149-EF74764E8CA5}"/>
              </a:ext>
            </a:extLst>
          </p:cNvPr>
          <p:cNvSpPr txBox="1">
            <a:spLocks/>
          </p:cNvSpPr>
          <p:nvPr/>
        </p:nvSpPr>
        <p:spPr>
          <a:xfrm>
            <a:off x="522790" y="2918277"/>
            <a:ext cx="11146419" cy="102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  <a:buSzPts val="2800"/>
            </a:pPr>
            <a:r>
              <a:rPr lang="en-US" sz="3200" dirty="0"/>
              <a:t>Master DNS Server: 78.88.8.8</a:t>
            </a:r>
          </a:p>
          <a:p>
            <a:pPr marL="0" indent="0" algn="l">
              <a:spcBef>
                <a:spcPts val="0"/>
              </a:spcBef>
              <a:buSzPts val="2800"/>
            </a:pPr>
            <a:r>
              <a:rPr lang="en-US" sz="3200" dirty="0"/>
              <a:t>Slave DNS Server: 78.88.8.1</a:t>
            </a:r>
          </a:p>
        </p:txBody>
      </p:sp>
    </p:spTree>
    <p:extLst>
      <p:ext uri="{BB962C8B-B14F-4D97-AF65-F5344CB8AC3E}">
        <p14:creationId xmlns:p14="http://schemas.microsoft.com/office/powerpoint/2010/main" val="378472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D83544-446D-1F43-8A11-930623D3F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0" y="1455096"/>
            <a:ext cx="11777260" cy="39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96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dirty="0"/>
              <a:t>ПРОБЛЕМА ОСТАЛАСЬ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183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40EBB1-14DB-563B-EF2D-A1C67D8C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6" y="2328073"/>
            <a:ext cx="11832187" cy="22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751FCF-EFF6-FBC0-DAC4-5D2E3381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02" y="448761"/>
            <a:ext cx="11435798" cy="596047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122566-1C75-4FCF-AF35-6FAFE8BB8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0" y="166268"/>
            <a:ext cx="11135959" cy="65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2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E43EEE-C26F-ADE5-9478-2E87F622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3" y="2619262"/>
            <a:ext cx="11879333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0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1AEC72-D1F9-363C-139F-CF90FC3E3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2219156"/>
            <a:ext cx="11907912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62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A3A6D-DAAB-39BA-7A02-93447A98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1318918"/>
            <a:ext cx="1190791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dirty="0"/>
              <a:t>VK Cloud 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727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E2516A6-B304-DF24-6E67-27207329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874" y="163299"/>
            <a:ext cx="8164251" cy="65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193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dirty="0" err="1"/>
              <a:t>SberCloud</a:t>
            </a:r>
            <a:r>
              <a:rPr lang="en-US" dirty="0"/>
              <a:t> (Cloud.ru) 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800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dirty="0"/>
              <a:t>Cloud.ru = HUAWEI CLOUD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292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dirty="0"/>
              <a:t>10.01.2024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94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278CCB-9FBE-2894-BAE7-08DAB0E3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AC59598C-BACA-8CA5-B928-01127B1FB863}"/>
              </a:ext>
            </a:extLst>
          </p:cNvPr>
          <p:cNvSpPr/>
          <p:nvPr/>
        </p:nvSpPr>
        <p:spPr>
          <a:xfrm>
            <a:off x="1458409" y="1047510"/>
            <a:ext cx="902826" cy="2893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3CC828B-B811-825B-FF83-E5F2793C5824}"/>
              </a:ext>
            </a:extLst>
          </p:cNvPr>
          <p:cNvCxnSpPr>
            <a:cxnSpLocks/>
          </p:cNvCxnSpPr>
          <p:nvPr/>
        </p:nvCxnSpPr>
        <p:spPr>
          <a:xfrm>
            <a:off x="2025570" y="1336877"/>
            <a:ext cx="231493" cy="1044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Овал 7">
            <a:extLst>
              <a:ext uri="{FF2B5EF4-FFF2-40B4-BE49-F238E27FC236}">
                <a16:creationId xmlns:a16="http://schemas.microsoft.com/office/drawing/2014/main" id="{14AE1CE8-3767-58C4-81F4-72C8ADD7A53C}"/>
              </a:ext>
            </a:extLst>
          </p:cNvPr>
          <p:cNvSpPr/>
          <p:nvPr/>
        </p:nvSpPr>
        <p:spPr>
          <a:xfrm>
            <a:off x="937549" y="2384387"/>
            <a:ext cx="2916821" cy="104461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5192F5-4A7C-1968-ABF1-25892354B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609" y="2558982"/>
            <a:ext cx="1933845" cy="695422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F569E27D-2A86-FF74-62D1-9FB8D1C0D493}"/>
              </a:ext>
            </a:extLst>
          </p:cNvPr>
          <p:cNvSpPr/>
          <p:nvPr/>
        </p:nvSpPr>
        <p:spPr>
          <a:xfrm>
            <a:off x="9443978" y="966488"/>
            <a:ext cx="2748022" cy="67711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7A73AE3-F4A8-0604-DC10-1587992B20DE}"/>
              </a:ext>
            </a:extLst>
          </p:cNvPr>
          <p:cNvCxnSpPr>
            <a:cxnSpLocks/>
          </p:cNvCxnSpPr>
          <p:nvPr/>
        </p:nvCxnSpPr>
        <p:spPr>
          <a:xfrm flipH="1">
            <a:off x="9838481" y="1643606"/>
            <a:ext cx="782739" cy="1375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67C631D-AC48-21CF-0DAD-96DBC1E15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21" y="3159174"/>
            <a:ext cx="6191229" cy="973243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341AC79C-2EBF-573F-0596-461FA8377621}"/>
              </a:ext>
            </a:extLst>
          </p:cNvPr>
          <p:cNvSpPr/>
          <p:nvPr/>
        </p:nvSpPr>
        <p:spPr>
          <a:xfrm>
            <a:off x="5289361" y="3018831"/>
            <a:ext cx="6806183" cy="115746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2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FAC62F-46ED-7F3B-7D9A-3DD4B8D6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08" y="2157235"/>
            <a:ext cx="10088383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72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9334B3-B1C2-D08C-74D0-4CFB98A5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09" y="1325319"/>
            <a:ext cx="7294582" cy="42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1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C24EC3-B9D7-68A0-E04E-67828C23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12" y="300082"/>
            <a:ext cx="10368376" cy="6257835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92B3AB3-2245-1AE9-D687-8263B3EC56F5}"/>
              </a:ext>
            </a:extLst>
          </p:cNvPr>
          <p:cNvCxnSpPr/>
          <p:nvPr/>
        </p:nvCxnSpPr>
        <p:spPr>
          <a:xfrm flipH="1">
            <a:off x="4942390" y="4201610"/>
            <a:ext cx="104172" cy="2662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2DC288-D7EE-777E-4AB9-CF657B368F96}"/>
              </a:ext>
            </a:extLst>
          </p:cNvPr>
          <p:cNvSpPr txBox="1"/>
          <p:nvPr/>
        </p:nvSpPr>
        <p:spPr>
          <a:xfrm>
            <a:off x="4870873" y="39653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А</a:t>
            </a:r>
            <a:endParaRPr lang="en-US" sz="1800" b="1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02D3E0-6BBA-8F73-0B60-BBA5370A11A4}"/>
              </a:ext>
            </a:extLst>
          </p:cNvPr>
          <p:cNvCxnSpPr/>
          <p:nvPr/>
        </p:nvCxnSpPr>
        <p:spPr>
          <a:xfrm>
            <a:off x="10833904" y="3692324"/>
            <a:ext cx="3472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F9E4E84-6942-3B84-BF92-9F42DC574840}"/>
              </a:ext>
            </a:extLst>
          </p:cNvPr>
          <p:cNvCxnSpPr>
            <a:cxnSpLocks/>
          </p:cNvCxnSpPr>
          <p:nvPr/>
        </p:nvCxnSpPr>
        <p:spPr>
          <a:xfrm>
            <a:off x="3983621" y="4140406"/>
            <a:ext cx="887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111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64B016-273C-E1DD-9991-733DEBAB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99" y="993255"/>
            <a:ext cx="11768202" cy="4871489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57E27347-2571-3D08-3DE1-A2EB855ED332}"/>
              </a:ext>
            </a:extLst>
          </p:cNvPr>
          <p:cNvSpPr/>
          <p:nvPr/>
        </p:nvSpPr>
        <p:spPr>
          <a:xfrm>
            <a:off x="5949387" y="3958541"/>
            <a:ext cx="1481560" cy="4977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23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5893F7-50D7-9F9C-DD5C-1C5341D1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" y="1348542"/>
            <a:ext cx="11740968" cy="4160915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8FF0FD38-F4BA-8F6F-94FB-77EC8B89EBA9}"/>
              </a:ext>
            </a:extLst>
          </p:cNvPr>
          <p:cNvSpPr/>
          <p:nvPr/>
        </p:nvSpPr>
        <p:spPr>
          <a:xfrm>
            <a:off x="9433367" y="3541853"/>
            <a:ext cx="1481560" cy="4977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60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23167-F4F3-0A1B-32FC-E73A0D326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3" y="682552"/>
            <a:ext cx="11669773" cy="5492896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474DDDC0-C66B-1C43-ABF2-0AF227F2DCEA}"/>
              </a:ext>
            </a:extLst>
          </p:cNvPr>
          <p:cNvSpPr/>
          <p:nvPr/>
        </p:nvSpPr>
        <p:spPr>
          <a:xfrm>
            <a:off x="9294471" y="3680749"/>
            <a:ext cx="1030147" cy="4977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1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568541-F356-474D-2903-74A86852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70" y="1283833"/>
            <a:ext cx="11419859" cy="42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77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dirty="0"/>
              <a:t>Свой кластер?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345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dirty="0"/>
              <a:t>26</a:t>
            </a:r>
            <a:r>
              <a:rPr lang="en-US" dirty="0"/>
              <a:t>.01.2024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14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D1D949-D7F4-E09D-A6B4-AE3D433D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967"/>
            <a:ext cx="12192000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2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D6DB0-9C1C-AD96-6ACC-0DEA20BA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05" y="117569"/>
            <a:ext cx="4958990" cy="662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2F158-F6F8-30E3-71FC-577568D02581}"/>
              </a:ext>
            </a:extLst>
          </p:cNvPr>
          <p:cNvSpPr txBox="1"/>
          <p:nvPr/>
        </p:nvSpPr>
        <p:spPr>
          <a:xfrm>
            <a:off x="1907041" y="3356405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900F4-8F30-20D6-C24F-DD04C629B972}"/>
              </a:ext>
            </a:extLst>
          </p:cNvPr>
          <p:cNvSpPr txBox="1"/>
          <p:nvPr/>
        </p:nvSpPr>
        <p:spPr>
          <a:xfrm>
            <a:off x="2195601" y="4990363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AE393-B860-57B1-6BF0-EE07B8A7BDE7}"/>
              </a:ext>
            </a:extLst>
          </p:cNvPr>
          <p:cNvSpPr txBox="1"/>
          <p:nvPr/>
        </p:nvSpPr>
        <p:spPr>
          <a:xfrm>
            <a:off x="463544" y="3940341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9CC99-7DF8-D588-EEB1-C91E259EFB2C}"/>
              </a:ext>
            </a:extLst>
          </p:cNvPr>
          <p:cNvSpPr txBox="1"/>
          <p:nvPr/>
        </p:nvSpPr>
        <p:spPr>
          <a:xfrm>
            <a:off x="334857" y="5781555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B9673-395E-C66E-22E7-02893B102040}"/>
              </a:ext>
            </a:extLst>
          </p:cNvPr>
          <p:cNvSpPr txBox="1"/>
          <p:nvPr/>
        </p:nvSpPr>
        <p:spPr>
          <a:xfrm>
            <a:off x="10198965" y="530545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2D31F-8156-08F1-2114-43B9FAF17925}"/>
              </a:ext>
            </a:extLst>
          </p:cNvPr>
          <p:cNvSpPr txBox="1"/>
          <p:nvPr/>
        </p:nvSpPr>
        <p:spPr>
          <a:xfrm>
            <a:off x="11113345" y="1716405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38A21-F468-01F9-E825-028D165F01A2}"/>
              </a:ext>
            </a:extLst>
          </p:cNvPr>
          <p:cNvSpPr txBox="1"/>
          <p:nvPr/>
        </p:nvSpPr>
        <p:spPr>
          <a:xfrm>
            <a:off x="9378005" y="1493173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F5C3A-CD16-66F7-7F85-F234992580A4}"/>
              </a:ext>
            </a:extLst>
          </p:cNvPr>
          <p:cNvSpPr txBox="1"/>
          <p:nvPr/>
        </p:nvSpPr>
        <p:spPr>
          <a:xfrm>
            <a:off x="10115987" y="2601283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A0C75-ECF2-F4A2-C993-5A0237773093}"/>
              </a:ext>
            </a:extLst>
          </p:cNvPr>
          <p:cNvSpPr txBox="1"/>
          <p:nvPr/>
        </p:nvSpPr>
        <p:spPr>
          <a:xfrm>
            <a:off x="973082" y="383640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54C06-612D-B57D-19D5-0422AF02D5A3}"/>
              </a:ext>
            </a:extLst>
          </p:cNvPr>
          <p:cNvSpPr txBox="1"/>
          <p:nvPr/>
        </p:nvSpPr>
        <p:spPr>
          <a:xfrm>
            <a:off x="2195601" y="1575249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12ED5-EB9F-BF98-8898-B9A28A95F9B0}"/>
              </a:ext>
            </a:extLst>
          </p:cNvPr>
          <p:cNvSpPr txBox="1"/>
          <p:nvPr/>
        </p:nvSpPr>
        <p:spPr>
          <a:xfrm>
            <a:off x="416689" y="1346268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A68E6-199A-805F-4385-4E7C6950519F}"/>
              </a:ext>
            </a:extLst>
          </p:cNvPr>
          <p:cNvSpPr txBox="1"/>
          <p:nvPr/>
        </p:nvSpPr>
        <p:spPr>
          <a:xfrm>
            <a:off x="693115" y="2625271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4815F-954C-98C1-E696-AE973FC3DA74}"/>
              </a:ext>
            </a:extLst>
          </p:cNvPr>
          <p:cNvSpPr txBox="1"/>
          <p:nvPr/>
        </p:nvSpPr>
        <p:spPr>
          <a:xfrm>
            <a:off x="9483828" y="364795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7B1B5-42FE-9AF4-0839-E9B0E23B0607}"/>
              </a:ext>
            </a:extLst>
          </p:cNvPr>
          <p:cNvSpPr txBox="1"/>
          <p:nvPr/>
        </p:nvSpPr>
        <p:spPr>
          <a:xfrm>
            <a:off x="10860911" y="3856298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22329-8117-B684-A515-5F6605C133A2}"/>
              </a:ext>
            </a:extLst>
          </p:cNvPr>
          <p:cNvSpPr txBox="1"/>
          <p:nvPr/>
        </p:nvSpPr>
        <p:spPr>
          <a:xfrm>
            <a:off x="9436973" y="481011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97C7C-AE6D-5F4A-3E8A-49ADB15CF781}"/>
              </a:ext>
            </a:extLst>
          </p:cNvPr>
          <p:cNvSpPr txBox="1"/>
          <p:nvPr/>
        </p:nvSpPr>
        <p:spPr>
          <a:xfrm>
            <a:off x="10739656" y="5538486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1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AE535D-B7AD-181A-C3F0-D34388F0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5" y="1916339"/>
            <a:ext cx="5537476" cy="23315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033726-20D9-06AA-1FF1-958E94A8B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285" y="4661023"/>
            <a:ext cx="6221913" cy="1739777"/>
          </a:xfrm>
          <a:prstGeom prst="rect">
            <a:avLst/>
          </a:prstGeom>
        </p:spPr>
      </p:pic>
      <p:pic>
        <p:nvPicPr>
          <p:cNvPr id="2054" name="Picture 6" descr="Google Cloud Platform | Vanenburg">
            <a:extLst>
              <a:ext uri="{FF2B5EF4-FFF2-40B4-BE49-F238E27FC236}">
                <a16:creationId xmlns:a16="http://schemas.microsoft.com/office/drawing/2014/main" id="{078BF32B-1B76-4CB7-2271-33EB9C95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630" y="623890"/>
            <a:ext cx="4379089" cy="28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939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E2F158-F6F8-30E3-71FC-577568D02581}"/>
              </a:ext>
            </a:extLst>
          </p:cNvPr>
          <p:cNvSpPr txBox="1"/>
          <p:nvPr/>
        </p:nvSpPr>
        <p:spPr>
          <a:xfrm>
            <a:off x="1907041" y="3356405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900F4-8F30-20D6-C24F-DD04C629B972}"/>
              </a:ext>
            </a:extLst>
          </p:cNvPr>
          <p:cNvSpPr txBox="1"/>
          <p:nvPr/>
        </p:nvSpPr>
        <p:spPr>
          <a:xfrm>
            <a:off x="2195601" y="4990363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AE393-B860-57B1-6BF0-EE07B8A7BDE7}"/>
              </a:ext>
            </a:extLst>
          </p:cNvPr>
          <p:cNvSpPr txBox="1"/>
          <p:nvPr/>
        </p:nvSpPr>
        <p:spPr>
          <a:xfrm>
            <a:off x="463544" y="3940341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9CC99-7DF8-D588-EEB1-C91E259EFB2C}"/>
              </a:ext>
            </a:extLst>
          </p:cNvPr>
          <p:cNvSpPr txBox="1"/>
          <p:nvPr/>
        </p:nvSpPr>
        <p:spPr>
          <a:xfrm>
            <a:off x="334857" y="5781555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B9673-395E-C66E-22E7-02893B102040}"/>
              </a:ext>
            </a:extLst>
          </p:cNvPr>
          <p:cNvSpPr txBox="1"/>
          <p:nvPr/>
        </p:nvSpPr>
        <p:spPr>
          <a:xfrm>
            <a:off x="10198965" y="530545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2D31F-8156-08F1-2114-43B9FAF17925}"/>
              </a:ext>
            </a:extLst>
          </p:cNvPr>
          <p:cNvSpPr txBox="1"/>
          <p:nvPr/>
        </p:nvSpPr>
        <p:spPr>
          <a:xfrm>
            <a:off x="11113345" y="1716405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38A21-F468-01F9-E825-028D165F01A2}"/>
              </a:ext>
            </a:extLst>
          </p:cNvPr>
          <p:cNvSpPr txBox="1"/>
          <p:nvPr/>
        </p:nvSpPr>
        <p:spPr>
          <a:xfrm>
            <a:off x="9378005" y="1493173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F5C3A-CD16-66F7-7F85-F234992580A4}"/>
              </a:ext>
            </a:extLst>
          </p:cNvPr>
          <p:cNvSpPr txBox="1"/>
          <p:nvPr/>
        </p:nvSpPr>
        <p:spPr>
          <a:xfrm>
            <a:off x="10115987" y="2601283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A0C75-ECF2-F4A2-C993-5A0237773093}"/>
              </a:ext>
            </a:extLst>
          </p:cNvPr>
          <p:cNvSpPr txBox="1"/>
          <p:nvPr/>
        </p:nvSpPr>
        <p:spPr>
          <a:xfrm>
            <a:off x="973082" y="383640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54C06-612D-B57D-19D5-0422AF02D5A3}"/>
              </a:ext>
            </a:extLst>
          </p:cNvPr>
          <p:cNvSpPr txBox="1"/>
          <p:nvPr/>
        </p:nvSpPr>
        <p:spPr>
          <a:xfrm>
            <a:off x="2195601" y="1575249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12ED5-EB9F-BF98-8898-B9A28A95F9B0}"/>
              </a:ext>
            </a:extLst>
          </p:cNvPr>
          <p:cNvSpPr txBox="1"/>
          <p:nvPr/>
        </p:nvSpPr>
        <p:spPr>
          <a:xfrm>
            <a:off x="416689" y="1346268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A68E6-199A-805F-4385-4E7C6950519F}"/>
              </a:ext>
            </a:extLst>
          </p:cNvPr>
          <p:cNvSpPr txBox="1"/>
          <p:nvPr/>
        </p:nvSpPr>
        <p:spPr>
          <a:xfrm>
            <a:off x="693115" y="2625271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4815F-954C-98C1-E696-AE973FC3DA74}"/>
              </a:ext>
            </a:extLst>
          </p:cNvPr>
          <p:cNvSpPr txBox="1"/>
          <p:nvPr/>
        </p:nvSpPr>
        <p:spPr>
          <a:xfrm>
            <a:off x="9483828" y="364795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7B1B5-42FE-9AF4-0839-E9B0E23B0607}"/>
              </a:ext>
            </a:extLst>
          </p:cNvPr>
          <p:cNvSpPr txBox="1"/>
          <p:nvPr/>
        </p:nvSpPr>
        <p:spPr>
          <a:xfrm>
            <a:off x="10860911" y="3856298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22329-8117-B684-A515-5F6605C133A2}"/>
              </a:ext>
            </a:extLst>
          </p:cNvPr>
          <p:cNvSpPr txBox="1"/>
          <p:nvPr/>
        </p:nvSpPr>
        <p:spPr>
          <a:xfrm>
            <a:off x="9436973" y="481011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97C7C-AE6D-5F4A-3E8A-49ADB15CF781}"/>
              </a:ext>
            </a:extLst>
          </p:cNvPr>
          <p:cNvSpPr txBox="1"/>
          <p:nvPr/>
        </p:nvSpPr>
        <p:spPr>
          <a:xfrm>
            <a:off x="10739656" y="5538486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53CBE1-A6F4-CA46-491C-736F546F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033" y="0"/>
            <a:ext cx="4937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6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dirty="0"/>
              <a:t>ИТОГИ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432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80C4B5-708B-DF7B-213F-1343846AA2AC}"/>
              </a:ext>
            </a:extLst>
          </p:cNvPr>
          <p:cNvSpPr txBox="1"/>
          <p:nvPr/>
        </p:nvSpPr>
        <p:spPr>
          <a:xfrm>
            <a:off x="509285" y="300941"/>
            <a:ext cx="108917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200" b="1" dirty="0">
                <a:solidFill>
                  <a:schemeClr val="bg1"/>
                </a:solidFill>
              </a:rPr>
              <a:t>Позитив:</a:t>
            </a:r>
          </a:p>
          <a:p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- минимум действий для старта</a:t>
            </a:r>
          </a:p>
          <a:p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- катастрофоустойчивость из коробки</a:t>
            </a:r>
          </a:p>
          <a:p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- надёжные хранение и доступность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64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80C4B5-708B-DF7B-213F-1343846AA2AC}"/>
              </a:ext>
            </a:extLst>
          </p:cNvPr>
          <p:cNvSpPr txBox="1"/>
          <p:nvPr/>
        </p:nvSpPr>
        <p:spPr>
          <a:xfrm>
            <a:off x="509285" y="300941"/>
            <a:ext cx="1089177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200" b="1" dirty="0">
                <a:solidFill>
                  <a:schemeClr val="bg1"/>
                </a:solidFill>
              </a:rPr>
              <a:t>Негатив:</a:t>
            </a:r>
          </a:p>
          <a:p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- не всё так гладко, как описано на прошлом слайде</a:t>
            </a:r>
          </a:p>
          <a:p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- скорость решения проблем</a:t>
            </a:r>
          </a:p>
          <a:p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- решения сторонних вендоров</a:t>
            </a:r>
          </a:p>
          <a:p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- высокая цена при больших объёмах</a:t>
            </a:r>
          </a:p>
          <a:p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- сетевые задержки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0C188714-4C37-CD0A-DFCE-049BCD9B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1213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580960-52E7-BBE6-9178-70D4F798FDA0}"/>
              </a:ext>
            </a:extLst>
          </p:cNvPr>
          <p:cNvSpPr/>
          <p:nvPr/>
        </p:nvSpPr>
        <p:spPr>
          <a:xfrm>
            <a:off x="470335" y="4589845"/>
            <a:ext cx="2662178" cy="193586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BAZIS KLM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BFC1AF-CBA8-033B-72F1-9FF2C330A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80" y="4696362"/>
            <a:ext cx="1192487" cy="130848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54AD25-3DF1-B641-0C0E-3153D8021FC1}"/>
              </a:ext>
            </a:extLst>
          </p:cNvPr>
          <p:cNvSpPr/>
          <p:nvPr/>
        </p:nvSpPr>
        <p:spPr>
          <a:xfrm>
            <a:off x="3401918" y="4589845"/>
            <a:ext cx="2662178" cy="193586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BAZIS KZN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3C30F6-A3FD-895D-CB93-22A9929F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63" y="4696362"/>
            <a:ext cx="1192487" cy="130848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9F5E5C2-57C7-8368-5C22-1186DE4B33C6}"/>
              </a:ext>
            </a:extLst>
          </p:cNvPr>
          <p:cNvSpPr/>
          <p:nvPr/>
        </p:nvSpPr>
        <p:spPr>
          <a:xfrm>
            <a:off x="9342698" y="253680"/>
            <a:ext cx="2662178" cy="193586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BAZIS NSK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A603AB-B211-0748-C716-B78C11B4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543" y="360197"/>
            <a:ext cx="1192487" cy="130848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BFAFCDD-0879-FE85-843E-F9DC7C65C0CC}"/>
              </a:ext>
            </a:extLst>
          </p:cNvPr>
          <p:cNvSpPr/>
          <p:nvPr/>
        </p:nvSpPr>
        <p:spPr>
          <a:xfrm>
            <a:off x="6333501" y="4589845"/>
            <a:ext cx="2662178" cy="193586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BAZIS TLT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E135B4-4204-008A-FCF2-CE821FFB3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46" y="4696362"/>
            <a:ext cx="1192487" cy="13084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4155E20-30C6-F272-76F4-9FDEE6D26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69" y="475375"/>
            <a:ext cx="1954049" cy="204983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83068AE-984D-48D9-99BE-9E60ACC34B81}"/>
              </a:ext>
            </a:extLst>
          </p:cNvPr>
          <p:cNvSpPr/>
          <p:nvPr/>
        </p:nvSpPr>
        <p:spPr>
          <a:xfrm>
            <a:off x="746161" y="253680"/>
            <a:ext cx="3303012" cy="281602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/>
              <a:t>CLOUD.RU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00EB30A-89D6-5BB8-E7C9-728418A871D5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801424" y="3069705"/>
            <a:ext cx="0" cy="152014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A12D79F-EB0B-F6A9-B369-28B55AE0AB8A}"/>
              </a:ext>
            </a:extLst>
          </p:cNvPr>
          <p:cNvCxnSpPr>
            <a:cxnSpLocks/>
          </p:cNvCxnSpPr>
          <p:nvPr/>
        </p:nvCxnSpPr>
        <p:spPr>
          <a:xfrm flipV="1">
            <a:off x="3703899" y="3069705"/>
            <a:ext cx="0" cy="152014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E3929-3578-2694-67A8-CF15C80E8238}"/>
              </a:ext>
            </a:extLst>
          </p:cNvPr>
          <p:cNvCxnSpPr>
            <a:cxnSpLocks/>
          </p:cNvCxnSpPr>
          <p:nvPr/>
        </p:nvCxnSpPr>
        <p:spPr>
          <a:xfrm flipH="1">
            <a:off x="4049173" y="901622"/>
            <a:ext cx="52935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64555074-2507-7D6D-3165-C56DEA47876A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4592107" y="1517361"/>
            <a:ext cx="2529551" cy="3615417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0B31F18-D67F-3BB7-5248-DD5F0D7462EF}"/>
              </a:ext>
            </a:extLst>
          </p:cNvPr>
          <p:cNvSpPr txBox="1"/>
          <p:nvPr/>
        </p:nvSpPr>
        <p:spPr>
          <a:xfrm>
            <a:off x="320725" y="3593625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8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10D310-34B2-E1EE-F43C-627B964545FF}"/>
              </a:ext>
            </a:extLst>
          </p:cNvPr>
          <p:cNvSpPr txBox="1"/>
          <p:nvPr/>
        </p:nvSpPr>
        <p:spPr>
          <a:xfrm>
            <a:off x="3821767" y="3537387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19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53C3A4-9273-337C-D906-A88CAEB922E4}"/>
              </a:ext>
            </a:extLst>
          </p:cNvPr>
          <p:cNvSpPr txBox="1"/>
          <p:nvPr/>
        </p:nvSpPr>
        <p:spPr>
          <a:xfrm>
            <a:off x="7823849" y="3597434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23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204975-D250-01DC-E19C-E860F89B4392}"/>
              </a:ext>
            </a:extLst>
          </p:cNvPr>
          <p:cNvSpPr txBox="1"/>
          <p:nvPr/>
        </p:nvSpPr>
        <p:spPr>
          <a:xfrm>
            <a:off x="5856882" y="253680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47 </a:t>
            </a:r>
            <a:r>
              <a:rPr lang="en-US" sz="3200" b="1" dirty="0" err="1">
                <a:solidFill>
                  <a:schemeClr val="bg1"/>
                </a:solidFill>
              </a:rPr>
              <a:t>ms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70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16B1E2F-0C1C-2D08-8884-BA6922E78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trike="sngStrike" dirty="0"/>
              <a:t>МАСШТАБИРУЕМОСТЬ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99832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D12BA1-5533-7E26-2388-A1313656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" y="837476"/>
            <a:ext cx="4734586" cy="1733792"/>
          </a:xfrm>
          <a:prstGeom prst="rect">
            <a:avLst/>
          </a:prstGeom>
        </p:spPr>
      </p:pic>
      <p:sp>
        <p:nvSpPr>
          <p:cNvPr id="5" name="Текст 1">
            <a:extLst>
              <a:ext uri="{FF2B5EF4-FFF2-40B4-BE49-F238E27FC236}">
                <a16:creationId xmlns:a16="http://schemas.microsoft.com/office/drawing/2014/main" id="{754A6523-863E-ED69-5755-DF6B9B057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4957" y="2030995"/>
            <a:ext cx="4852939" cy="78839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Yandex Database</a:t>
            </a:r>
          </a:p>
        </p:txBody>
      </p:sp>
      <p:pic>
        <p:nvPicPr>
          <p:cNvPr id="1026" name="Picture 2" descr="Yandex - Free social media icons">
            <a:extLst>
              <a:ext uri="{FF2B5EF4-FFF2-40B4-BE49-F238E27FC236}">
                <a16:creationId xmlns:a16="http://schemas.microsoft.com/office/drawing/2014/main" id="{3594FA4E-9879-9FB3-87EB-95491742B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36" y="0"/>
            <a:ext cx="2070180" cy="207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9F4B83-AA9F-621E-139C-7D167065A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008" y="3530279"/>
            <a:ext cx="2411578" cy="2186275"/>
          </a:xfrm>
          <a:prstGeom prst="rect">
            <a:avLst/>
          </a:prstGeom>
        </p:spPr>
      </p:pic>
      <p:sp>
        <p:nvSpPr>
          <p:cNvPr id="8" name="Текст 1">
            <a:extLst>
              <a:ext uri="{FF2B5EF4-FFF2-40B4-BE49-F238E27FC236}">
                <a16:creationId xmlns:a16="http://schemas.microsoft.com/office/drawing/2014/main" id="{6C230CE1-21C8-98FE-DE57-CC9623B522B9}"/>
              </a:ext>
            </a:extLst>
          </p:cNvPr>
          <p:cNvSpPr txBox="1">
            <a:spLocks/>
          </p:cNvSpPr>
          <p:nvPr/>
        </p:nvSpPr>
        <p:spPr>
          <a:xfrm>
            <a:off x="5152586" y="3817226"/>
            <a:ext cx="4493929" cy="18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Microsoft Azure</a:t>
            </a:r>
          </a:p>
          <a:p>
            <a:r>
              <a:rPr lang="en-US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3959124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>
            <a:spLocks noGrp="1"/>
          </p:cNvSpPr>
          <p:nvPr>
            <p:ph type="body" idx="1"/>
          </p:nvPr>
        </p:nvSpPr>
        <p:spPr>
          <a:xfrm>
            <a:off x="6096000" y="1594852"/>
            <a:ext cx="5241925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i="0" dirty="0"/>
              <a:t>Контакты</a:t>
            </a:r>
            <a:endParaRPr i="0" dirty="0"/>
          </a:p>
        </p:txBody>
      </p:sp>
      <p:sp>
        <p:nvSpPr>
          <p:cNvPr id="127" name="Google Shape;127;p8"/>
          <p:cNvSpPr txBox="1">
            <a:spLocks noGrp="1"/>
          </p:cNvSpPr>
          <p:nvPr>
            <p:ph type="body" idx="2"/>
          </p:nvPr>
        </p:nvSpPr>
        <p:spPr>
          <a:xfrm>
            <a:off x="6110607" y="3239501"/>
            <a:ext cx="5241925" cy="209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 dirty="0"/>
              <a:t>Алексей Плетнёв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/>
              <a:t>zix@bazissoft.ru</a:t>
            </a:r>
            <a:endParaRPr lang="ru-RU" dirty="0"/>
          </a:p>
          <a:p>
            <a:pPr marL="0" indent="0"/>
            <a:r>
              <a:rPr lang="en-US" dirty="0"/>
              <a:t>@alpletnyov</a:t>
            </a:r>
            <a:endParaRPr lang="ru-RU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dirty="0"/>
          </a:p>
        </p:txBody>
      </p:sp>
      <p:sp>
        <p:nvSpPr>
          <p:cNvPr id="128" name="Google Shape;128;p8"/>
          <p:cNvSpPr txBox="1">
            <a:spLocks noGrp="1"/>
          </p:cNvSpPr>
          <p:nvPr>
            <p:ph type="sldNum" idx="12"/>
          </p:nvPr>
        </p:nvSpPr>
        <p:spPr>
          <a:xfrm>
            <a:off x="8777607" y="63207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720EB2-DD9F-3B00-3C30-2B710BAF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0" y="509001"/>
            <a:ext cx="5474825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>
            <a:spLocks noGrp="1"/>
          </p:cNvSpPr>
          <p:nvPr>
            <p:ph type="ctrTitle"/>
          </p:nvPr>
        </p:nvSpPr>
        <p:spPr>
          <a:xfrm>
            <a:off x="1524000" y="1403717"/>
            <a:ext cx="9144000" cy="76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Managed database (MySQL)</a:t>
            </a:r>
            <a:endParaRPr dirty="0"/>
          </a:p>
        </p:txBody>
      </p:sp>
      <p:sp>
        <p:nvSpPr>
          <p:cNvPr id="3" name="Google Shape;85;p3">
            <a:extLst>
              <a:ext uri="{FF2B5EF4-FFF2-40B4-BE49-F238E27FC236}">
                <a16:creationId xmlns:a16="http://schemas.microsoft.com/office/drawing/2014/main" id="{A112FAA3-F428-D699-237C-B4655E225B28}"/>
              </a:ext>
            </a:extLst>
          </p:cNvPr>
          <p:cNvSpPr txBox="1">
            <a:spLocks/>
          </p:cNvSpPr>
          <p:nvPr/>
        </p:nvSpPr>
        <p:spPr>
          <a:xfrm>
            <a:off x="505428" y="3860243"/>
            <a:ext cx="2816506" cy="46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ru-RU" sz="3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Устройство</a:t>
            </a:r>
            <a:endParaRPr lang="ru-RU" sz="3400" dirty="0"/>
          </a:p>
        </p:txBody>
      </p:sp>
      <p:sp>
        <p:nvSpPr>
          <p:cNvPr id="4" name="Google Shape;85;p3">
            <a:extLst>
              <a:ext uri="{FF2B5EF4-FFF2-40B4-BE49-F238E27FC236}">
                <a16:creationId xmlns:a16="http://schemas.microsoft.com/office/drawing/2014/main" id="{2C03B2F1-D004-6C25-04AD-F58D9B4C2C6C}"/>
              </a:ext>
            </a:extLst>
          </p:cNvPr>
          <p:cNvSpPr txBox="1">
            <a:spLocks/>
          </p:cNvSpPr>
          <p:nvPr/>
        </p:nvSpPr>
        <p:spPr>
          <a:xfrm>
            <a:off x="4201614" y="3860241"/>
            <a:ext cx="3437679" cy="46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ru-RU" sz="3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Использование</a:t>
            </a:r>
            <a:endParaRPr lang="ru-RU" sz="3400" dirty="0"/>
          </a:p>
        </p:txBody>
      </p:sp>
      <p:sp>
        <p:nvSpPr>
          <p:cNvPr id="5" name="Google Shape;85;p3">
            <a:extLst>
              <a:ext uri="{FF2B5EF4-FFF2-40B4-BE49-F238E27FC236}">
                <a16:creationId xmlns:a16="http://schemas.microsoft.com/office/drawing/2014/main" id="{33BA3FBF-CC9D-C785-63DF-85D1EBD1883C}"/>
              </a:ext>
            </a:extLst>
          </p:cNvPr>
          <p:cNvSpPr txBox="1">
            <a:spLocks/>
          </p:cNvSpPr>
          <p:nvPr/>
        </p:nvSpPr>
        <p:spPr>
          <a:xfrm>
            <a:off x="8671368" y="3860242"/>
            <a:ext cx="2816506" cy="46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ru-RU" sz="3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Проблемы</a:t>
            </a:r>
            <a:endParaRPr lang="ru-RU" sz="3400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44EAD55-77BB-AF86-5725-27A036EAD38F}"/>
              </a:ext>
            </a:extLst>
          </p:cNvPr>
          <p:cNvCxnSpPr>
            <a:cxnSpLocks/>
          </p:cNvCxnSpPr>
          <p:nvPr/>
        </p:nvCxnSpPr>
        <p:spPr>
          <a:xfrm flipH="1">
            <a:off x="1913681" y="2071868"/>
            <a:ext cx="1639747" cy="16667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65852BF-02D8-B853-1991-BCC20F7EBF96}"/>
              </a:ext>
            </a:extLst>
          </p:cNvPr>
          <p:cNvCxnSpPr>
            <a:cxnSpLocks/>
          </p:cNvCxnSpPr>
          <p:nvPr/>
        </p:nvCxnSpPr>
        <p:spPr>
          <a:xfrm>
            <a:off x="5891516" y="2071868"/>
            <a:ext cx="0" cy="17883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2D280AC-3A18-8056-8D88-E4D0C720F60F}"/>
              </a:ext>
            </a:extLst>
          </p:cNvPr>
          <p:cNvCxnSpPr>
            <a:cxnSpLocks/>
          </p:cNvCxnSpPr>
          <p:nvPr/>
        </p:nvCxnSpPr>
        <p:spPr>
          <a:xfrm>
            <a:off x="8960734" y="2022633"/>
            <a:ext cx="1118887" cy="17275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03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FA2C66D-2BEF-1514-DC99-3538D69F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1B08DC27-9585-FE2F-B456-39437CC58CC9}"/>
              </a:ext>
            </a:extLst>
          </p:cNvPr>
          <p:cNvSpPr txBox="1">
            <a:spLocks/>
          </p:cNvSpPr>
          <p:nvPr/>
        </p:nvSpPr>
        <p:spPr>
          <a:xfrm>
            <a:off x="343382" y="1053296"/>
            <a:ext cx="4159169" cy="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>
              <a:lnSpc>
                <a:spcPct val="9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44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ОБНОВЛЕНИЕ</a:t>
            </a:r>
          </a:p>
        </p:txBody>
      </p:sp>
      <p:sp>
        <p:nvSpPr>
          <p:cNvPr id="3" name="Google Shape;85;p3">
            <a:extLst>
              <a:ext uri="{FF2B5EF4-FFF2-40B4-BE49-F238E27FC236}">
                <a16:creationId xmlns:a16="http://schemas.microsoft.com/office/drawing/2014/main" id="{77FD5068-907D-057C-161E-B25882F1419D}"/>
              </a:ext>
            </a:extLst>
          </p:cNvPr>
          <p:cNvSpPr txBox="1">
            <a:spLocks/>
          </p:cNvSpPr>
          <p:nvPr/>
        </p:nvSpPr>
        <p:spPr>
          <a:xfrm>
            <a:off x="343382" y="257248"/>
            <a:ext cx="7365357" cy="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>
              <a:lnSpc>
                <a:spcPct val="9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44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РЕЗЕРВНОЕ КОПИРОВАНИЕ</a:t>
            </a:r>
          </a:p>
          <a:p>
            <a:pPr marL="571500" indent="-571500" algn="ctr">
              <a:lnSpc>
                <a:spcPct val="9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endParaRPr lang="ru-RU" sz="4400" b="1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Google Shape;85;p3">
            <a:extLst>
              <a:ext uri="{FF2B5EF4-FFF2-40B4-BE49-F238E27FC236}">
                <a16:creationId xmlns:a16="http://schemas.microsoft.com/office/drawing/2014/main" id="{BA79884A-6DE8-85B4-DEE9-47A01E16052C}"/>
              </a:ext>
            </a:extLst>
          </p:cNvPr>
          <p:cNvSpPr txBox="1">
            <a:spLocks/>
          </p:cNvSpPr>
          <p:nvPr/>
        </p:nvSpPr>
        <p:spPr>
          <a:xfrm>
            <a:off x="343382" y="1845412"/>
            <a:ext cx="4448537" cy="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>
              <a:lnSpc>
                <a:spcPct val="9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44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ДОСТУПНОСТЬ</a:t>
            </a:r>
          </a:p>
        </p:txBody>
      </p:sp>
      <p:sp>
        <p:nvSpPr>
          <p:cNvPr id="6" name="Google Shape;85;p3">
            <a:extLst>
              <a:ext uri="{FF2B5EF4-FFF2-40B4-BE49-F238E27FC236}">
                <a16:creationId xmlns:a16="http://schemas.microsoft.com/office/drawing/2014/main" id="{8A454620-868E-1CD2-8171-DDFF548A9273}"/>
              </a:ext>
            </a:extLst>
          </p:cNvPr>
          <p:cNvSpPr txBox="1">
            <a:spLocks/>
          </p:cNvSpPr>
          <p:nvPr/>
        </p:nvSpPr>
        <p:spPr>
          <a:xfrm>
            <a:off x="6308205" y="5169274"/>
            <a:ext cx="5463250" cy="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44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MANAGED DATABASE</a:t>
            </a:r>
            <a:endParaRPr lang="ru-RU" sz="4400" b="1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28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0A96959-0A43-7D42-BAE1-F0CB3670A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239" y="89593"/>
            <a:ext cx="6993522" cy="667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82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B01B4AF-E538-7B22-982C-4BDFE8E0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" y="263324"/>
            <a:ext cx="12186663" cy="633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36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3032</Words>
  <Application>Microsoft Office PowerPoint</Application>
  <PresentationFormat>Широкоэкранный</PresentationFormat>
  <Paragraphs>380</Paragraphs>
  <Slides>58</Slides>
  <Notes>58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58</vt:i4>
      </vt:variant>
    </vt:vector>
  </HeadingPairs>
  <TitlesOfParts>
    <vt:vector size="64" baseType="lpstr">
      <vt:lpstr>Arial</vt:lpstr>
      <vt:lpstr>Calibri</vt:lpstr>
      <vt:lpstr>Symbol</vt:lpstr>
      <vt:lpstr>Tahoma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Managed database (MySQL)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BGP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Мария Теутул</dc:creator>
  <cp:lastModifiedBy>Плетнёв Алексей</cp:lastModifiedBy>
  <cp:revision>117</cp:revision>
  <dcterms:created xsi:type="dcterms:W3CDTF">2024-02-14T09:23:11Z</dcterms:created>
  <dcterms:modified xsi:type="dcterms:W3CDTF">2024-04-09T08:47:37Z</dcterms:modified>
</cp:coreProperties>
</file>